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1" r:id="rId3"/>
    <p:sldId id="276" r:id="rId4"/>
    <p:sldId id="277" r:id="rId5"/>
    <p:sldId id="279" r:id="rId6"/>
    <p:sldId id="280" r:id="rId7"/>
    <p:sldId id="275" r:id="rId8"/>
    <p:sldId id="258" r:id="rId9"/>
    <p:sldId id="278" r:id="rId10"/>
    <p:sldId id="260" r:id="rId11"/>
    <p:sldId id="261" r:id="rId12"/>
    <p:sldId id="262" r:id="rId13"/>
    <p:sldId id="273" r:id="rId14"/>
    <p:sldId id="259" r:id="rId15"/>
    <p:sldId id="257" r:id="rId16"/>
    <p:sldId id="281" r:id="rId17"/>
    <p:sldId id="264" r:id="rId18"/>
    <p:sldId id="263" r:id="rId19"/>
    <p:sldId id="265" r:id="rId20"/>
    <p:sldId id="267" r:id="rId21"/>
    <p:sldId id="268"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5" autoAdjust="0"/>
    <p:restoredTop sz="94660"/>
  </p:normalViewPr>
  <p:slideViewPr>
    <p:cSldViewPr>
      <p:cViewPr>
        <p:scale>
          <a:sx n="61" d="100"/>
          <a:sy n="61" d="100"/>
        </p:scale>
        <p:origin x="-1074" y="-4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BF1F0E-2ACD-41B4-BFA8-FF2359CC0D8F}" type="datetimeFigureOut">
              <a:rPr lang="en-US" smtClean="0"/>
              <a:t>7/9/2019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E690E3-2758-4EA4-808B-39563DB0B759}" type="slidenum">
              <a:rPr lang="en-US" smtClean="0"/>
              <a:t>‹#›</a:t>
            </a:fld>
            <a:endParaRPr lang="en-US"/>
          </a:p>
        </p:txBody>
      </p:sp>
    </p:spTree>
    <p:extLst>
      <p:ext uri="{BB962C8B-B14F-4D97-AF65-F5344CB8AC3E}">
        <p14:creationId xmlns:p14="http://schemas.microsoft.com/office/powerpoint/2010/main" val="4050388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lets-explore.net/blog/2010/02/map-making-activiti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eology.com/world/the-united-states-of-america-satellite-image.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zippia.com/advice/10-happiest-states-americ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esearchgate.net/figure/Celebrating-the-Ratification-by-the-Ninth-State-parade-float-in-Omaha-1912-from_fig4_22014408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researchgate.net/figure/1916-suffrage-billboard-Susan-B-Anthony-Ephemera-Collection-Huntington-Library-eph_fig5_22014408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esearchgate.net/figure/Nevada-street-scene-with-suffrage-banner-1914-from-Carrie-Chapman-Catt-Photograph-Album_fig8_22014408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researchgate.net/figure/Still-from-the-silent-film-Your-Girl-and-Mine-1914-from-Carrie-Chapman-Catt-Photograph_fig9_22014408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Room map. Image </a:t>
            </a:r>
            <a:r>
              <a:rPr lang="en-US" dirty="0" smtClean="0"/>
              <a:t>courtesy of </a:t>
            </a:r>
            <a:r>
              <a:rPr lang="en-US" dirty="0" smtClean="0">
                <a:hlinkClick r:id="rId3"/>
              </a:rPr>
              <a:t>http://lets-explore.net/blog/2010/02/map-making-activities/</a:t>
            </a:r>
            <a:endParaRPr lang="en-US" dirty="0"/>
          </a:p>
        </p:txBody>
      </p:sp>
      <p:sp>
        <p:nvSpPr>
          <p:cNvPr id="4" name="Slide Number Placeholder 3"/>
          <p:cNvSpPr>
            <a:spLocks noGrp="1"/>
          </p:cNvSpPr>
          <p:nvPr>
            <p:ph type="sldNum" sz="quarter" idx="10"/>
          </p:nvPr>
        </p:nvSpPr>
        <p:spPr/>
        <p:txBody>
          <a:bodyPr/>
          <a:lstStyle/>
          <a:p>
            <a:fld id="{34E690E3-2758-4EA4-808B-39563DB0B759}" type="slidenum">
              <a:rPr lang="en-US" smtClean="0"/>
              <a:t>4</a:t>
            </a:fld>
            <a:endParaRPr lang="en-US"/>
          </a:p>
        </p:txBody>
      </p:sp>
    </p:spTree>
    <p:extLst>
      <p:ext uri="{BB962C8B-B14F-4D97-AF65-F5344CB8AC3E}">
        <p14:creationId xmlns:p14="http://schemas.microsoft.com/office/powerpoint/2010/main" val="2274776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690E3-2758-4EA4-808B-39563DB0B759}" type="slidenum">
              <a:rPr lang="en-US" smtClean="0"/>
              <a:t>15</a:t>
            </a:fld>
            <a:endParaRPr lang="en-US"/>
          </a:p>
        </p:txBody>
      </p:sp>
    </p:spTree>
    <p:extLst>
      <p:ext uri="{BB962C8B-B14F-4D97-AF65-F5344CB8AC3E}">
        <p14:creationId xmlns:p14="http://schemas.microsoft.com/office/powerpoint/2010/main" val="3924670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America Chavez comic by Joe Quinones, Gabby Rivera. Image courtesy</a:t>
            </a:r>
            <a:r>
              <a:rPr lang="en-US" baseline="0" dirty="0" smtClean="0">
                <a:solidFill>
                  <a:schemeClr val="bg1"/>
                </a:solidFill>
              </a:rPr>
              <a:t> of</a:t>
            </a:r>
            <a:r>
              <a:rPr lang="en-US" dirty="0" smtClean="0">
                <a:solidFill>
                  <a:schemeClr val="bg1"/>
                </a:solidFill>
              </a:rPr>
              <a:t> </a:t>
            </a:r>
            <a:r>
              <a:rPr lang="en-US" sz="1000" dirty="0" smtClean="0">
                <a:solidFill>
                  <a:schemeClr val="bg1"/>
                </a:solidFill>
              </a:rPr>
              <a:t>https://www.pinterest.com/pin/632052128929988240</a:t>
            </a:r>
            <a:r>
              <a:rPr lang="en-US" dirty="0" smtClean="0">
                <a:solidFill>
                  <a:schemeClr val="bg1"/>
                </a:solidFill>
              </a:rPr>
              <a:t>/</a:t>
            </a:r>
          </a:p>
          <a:p>
            <a:endParaRPr lang="en-US" dirty="0"/>
          </a:p>
        </p:txBody>
      </p:sp>
      <p:sp>
        <p:nvSpPr>
          <p:cNvPr id="4" name="Slide Number Placeholder 3"/>
          <p:cNvSpPr>
            <a:spLocks noGrp="1"/>
          </p:cNvSpPr>
          <p:nvPr>
            <p:ph type="sldNum" sz="quarter" idx="10"/>
          </p:nvPr>
        </p:nvSpPr>
        <p:spPr/>
        <p:txBody>
          <a:bodyPr/>
          <a:lstStyle/>
          <a:p>
            <a:fld id="{34E690E3-2758-4EA4-808B-39563DB0B759}" type="slidenum">
              <a:rPr lang="en-US" smtClean="0"/>
              <a:t>16</a:t>
            </a:fld>
            <a:endParaRPr lang="en-US"/>
          </a:p>
        </p:txBody>
      </p:sp>
    </p:spTree>
    <p:extLst>
      <p:ext uri="{BB962C8B-B14F-4D97-AF65-F5344CB8AC3E}">
        <p14:creationId xmlns:p14="http://schemas.microsoft.com/office/powerpoint/2010/main" val="3706790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Suffrage Scrapbook</a:t>
            </a:r>
          </a:p>
        </p:txBody>
      </p:sp>
      <p:sp>
        <p:nvSpPr>
          <p:cNvPr id="4" name="Slide Number Placeholder 3"/>
          <p:cNvSpPr>
            <a:spLocks noGrp="1"/>
          </p:cNvSpPr>
          <p:nvPr>
            <p:ph type="sldNum" sz="quarter" idx="10"/>
          </p:nvPr>
        </p:nvSpPr>
        <p:spPr/>
        <p:txBody>
          <a:bodyPr/>
          <a:lstStyle/>
          <a:p>
            <a:fld id="{34E690E3-2758-4EA4-808B-39563DB0B759}" type="slidenum">
              <a:rPr lang="en-US" smtClean="0"/>
              <a:t>17</a:t>
            </a:fld>
            <a:endParaRPr lang="en-US"/>
          </a:p>
        </p:txBody>
      </p:sp>
    </p:spTree>
    <p:extLst>
      <p:ext uri="{BB962C8B-B14F-4D97-AF65-F5344CB8AC3E}">
        <p14:creationId xmlns:p14="http://schemas.microsoft.com/office/powerpoint/2010/main" val="1727343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Suffrage Scrapbook</a:t>
            </a:r>
          </a:p>
        </p:txBody>
      </p:sp>
      <p:sp>
        <p:nvSpPr>
          <p:cNvPr id="4" name="Slide Number Placeholder 3"/>
          <p:cNvSpPr>
            <a:spLocks noGrp="1"/>
          </p:cNvSpPr>
          <p:nvPr>
            <p:ph type="sldNum" sz="quarter" idx="10"/>
          </p:nvPr>
        </p:nvSpPr>
        <p:spPr/>
        <p:txBody>
          <a:bodyPr/>
          <a:lstStyle/>
          <a:p>
            <a:fld id="{34E690E3-2758-4EA4-808B-39563DB0B759}" type="slidenum">
              <a:rPr lang="en-US" smtClean="0"/>
              <a:t>18</a:t>
            </a:fld>
            <a:endParaRPr lang="en-US"/>
          </a:p>
        </p:txBody>
      </p:sp>
    </p:spTree>
    <p:extLst>
      <p:ext uri="{BB962C8B-B14F-4D97-AF65-F5344CB8AC3E}">
        <p14:creationId xmlns:p14="http://schemas.microsoft.com/office/powerpoint/2010/main" val="1727343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Suffrage Scrapbook</a:t>
            </a:r>
          </a:p>
        </p:txBody>
      </p:sp>
      <p:sp>
        <p:nvSpPr>
          <p:cNvPr id="4" name="Slide Number Placeholder 3"/>
          <p:cNvSpPr>
            <a:spLocks noGrp="1"/>
          </p:cNvSpPr>
          <p:nvPr>
            <p:ph type="sldNum" sz="quarter" idx="10"/>
          </p:nvPr>
        </p:nvSpPr>
        <p:spPr/>
        <p:txBody>
          <a:bodyPr/>
          <a:lstStyle/>
          <a:p>
            <a:fld id="{34E690E3-2758-4EA4-808B-39563DB0B759}" type="slidenum">
              <a:rPr lang="en-US" smtClean="0"/>
              <a:t>19</a:t>
            </a:fld>
            <a:endParaRPr lang="en-US"/>
          </a:p>
        </p:txBody>
      </p:sp>
    </p:spTree>
    <p:extLst>
      <p:ext uri="{BB962C8B-B14F-4D97-AF65-F5344CB8AC3E}">
        <p14:creationId xmlns:p14="http://schemas.microsoft.com/office/powerpoint/2010/main" val="1727343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1915 Map</a:t>
            </a:r>
          </a:p>
          <a:p>
            <a:r>
              <a:rPr lang="en-US" sz="1200" b="0" i="0" kern="1200" dirty="0" smtClean="0">
                <a:solidFill>
                  <a:schemeClr val="tx1"/>
                </a:solidFill>
                <a:effectLst/>
                <a:latin typeface="+mn-lt"/>
                <a:ea typeface="+mn-ea"/>
                <a:cs typeface="+mn-cs"/>
              </a:rPr>
              <a:t>Published in </a:t>
            </a:r>
            <a:r>
              <a:rPr lang="en-US" sz="1200" b="0" i="1" kern="1200" dirty="0" smtClean="0">
                <a:solidFill>
                  <a:schemeClr val="tx1"/>
                </a:solidFill>
                <a:effectLst/>
                <a:latin typeface="+mn-lt"/>
                <a:ea typeface="+mn-ea"/>
                <a:cs typeface="+mn-cs"/>
              </a:rPr>
              <a:t>Puck Magazine</a:t>
            </a:r>
            <a:r>
              <a:rPr lang="en-US" sz="1200" b="0" i="0" kern="1200" dirty="0" smtClean="0">
                <a:solidFill>
                  <a:schemeClr val="tx1"/>
                </a:solidFill>
                <a:effectLst/>
                <a:latin typeface="+mn-lt"/>
                <a:ea typeface="+mn-ea"/>
                <a:cs typeface="+mn-cs"/>
              </a:rPr>
              <a:t> in 1915 and illustrated by German-born artist Henry Mayer, the map depicts women with faces turned to the light that Lady Liberty is bringing east. Her flowing robes are emblazoned with the words, “VOTES FOR WOMEN.”</a:t>
            </a:r>
          </a:p>
          <a:p>
            <a:r>
              <a:rPr lang="en-US" dirty="0" smtClean="0"/>
              <a:t>https://www.atlasobscura.com/articles/the-1915-map-that-helped-all-women-get-the-right-to-vote</a:t>
            </a:r>
          </a:p>
        </p:txBody>
      </p:sp>
      <p:sp>
        <p:nvSpPr>
          <p:cNvPr id="4" name="Slide Number Placeholder 3"/>
          <p:cNvSpPr>
            <a:spLocks noGrp="1"/>
          </p:cNvSpPr>
          <p:nvPr>
            <p:ph type="sldNum" sz="quarter" idx="10"/>
          </p:nvPr>
        </p:nvSpPr>
        <p:spPr/>
        <p:txBody>
          <a:bodyPr/>
          <a:lstStyle/>
          <a:p>
            <a:fld id="{34E690E3-2758-4EA4-808B-39563DB0B759}" type="slidenum">
              <a:rPr lang="en-US" smtClean="0"/>
              <a:t>20</a:t>
            </a:fld>
            <a:endParaRPr lang="en-US"/>
          </a:p>
        </p:txBody>
      </p:sp>
    </p:spTree>
    <p:extLst>
      <p:ext uri="{BB962C8B-B14F-4D97-AF65-F5344CB8AC3E}">
        <p14:creationId xmlns:p14="http://schemas.microsoft.com/office/powerpoint/2010/main" val="1727343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Detail of same map: </a:t>
            </a:r>
            <a:r>
              <a:rPr lang="en-US" sz="1200" b="0" i="0" kern="1200" dirty="0" smtClean="0">
                <a:solidFill>
                  <a:schemeClr val="tx1"/>
                </a:solidFill>
                <a:effectLst/>
                <a:latin typeface="+mn-lt"/>
                <a:ea typeface="+mn-ea"/>
                <a:cs typeface="+mn-cs"/>
              </a:rPr>
              <a:t>Vote-less women reaching towards the light</a:t>
            </a:r>
            <a:endParaRPr lang="en-US" dirty="0"/>
          </a:p>
        </p:txBody>
      </p:sp>
      <p:sp>
        <p:nvSpPr>
          <p:cNvPr id="4" name="Slide Number Placeholder 3"/>
          <p:cNvSpPr>
            <a:spLocks noGrp="1"/>
          </p:cNvSpPr>
          <p:nvPr>
            <p:ph type="sldNum" sz="quarter" idx="10"/>
          </p:nvPr>
        </p:nvSpPr>
        <p:spPr/>
        <p:txBody>
          <a:bodyPr/>
          <a:lstStyle/>
          <a:p>
            <a:fld id="{34E690E3-2758-4EA4-808B-39563DB0B759}" type="slidenum">
              <a:rPr lang="en-US" smtClean="0"/>
              <a:t>21</a:t>
            </a:fld>
            <a:endParaRPr lang="en-US"/>
          </a:p>
        </p:txBody>
      </p:sp>
    </p:spTree>
    <p:extLst>
      <p:ext uri="{BB962C8B-B14F-4D97-AF65-F5344CB8AC3E}">
        <p14:creationId xmlns:p14="http://schemas.microsoft.com/office/powerpoint/2010/main" val="1727343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s://www.google.com/url?sa=i&amp;source=images&amp;cd=&amp;cad=rja&amp;uact=8&amp;ved=2ahUKEwj2rfKb4e3gAhWKTd8KHdgcAvMQjB16BAgBEAQ&amp;url=https%3A%2F%2Fwww.seniorconcerns.org%2Fscreening-for-memory-loss%2Fhungry-dog%2F&amp;psig=AOvVaw0jK_OiI2t4HGPEKeXzV7mI&amp;ust=1551970076026909</a:t>
            </a:r>
            <a:endParaRPr lang="en-US" dirty="0"/>
          </a:p>
        </p:txBody>
      </p:sp>
      <p:sp>
        <p:nvSpPr>
          <p:cNvPr id="4" name="Slide Number Placeholder 3"/>
          <p:cNvSpPr>
            <a:spLocks noGrp="1"/>
          </p:cNvSpPr>
          <p:nvPr>
            <p:ph type="sldNum" sz="quarter" idx="10"/>
          </p:nvPr>
        </p:nvSpPr>
        <p:spPr/>
        <p:txBody>
          <a:bodyPr/>
          <a:lstStyle/>
          <a:p>
            <a:fld id="{34E690E3-2758-4EA4-808B-39563DB0B759}" type="slidenum">
              <a:rPr lang="en-US" smtClean="0"/>
              <a:t>22</a:t>
            </a:fld>
            <a:endParaRPr lang="en-US"/>
          </a:p>
        </p:txBody>
      </p:sp>
    </p:spTree>
    <p:extLst>
      <p:ext uri="{BB962C8B-B14F-4D97-AF65-F5344CB8AC3E}">
        <p14:creationId xmlns:p14="http://schemas.microsoft.com/office/powerpoint/2010/main" val="2188564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United</a:t>
            </a:r>
            <a:r>
              <a:rPr lang="en-US" baseline="0" dirty="0" smtClean="0"/>
              <a:t> States Map. </a:t>
            </a:r>
            <a:r>
              <a:rPr lang="en-US" sz="1200" b="0" kern="1200" dirty="0" smtClean="0">
                <a:solidFill>
                  <a:schemeClr val="tx1"/>
                </a:solidFill>
                <a:effectLst/>
                <a:latin typeface="+mn-lt"/>
                <a:ea typeface="+mn-ea"/>
                <a:cs typeface="+mn-cs"/>
              </a:rPr>
              <a:t>Image courtesy </a:t>
            </a:r>
            <a:r>
              <a:rPr lang="en-US" baseline="0" dirty="0" smtClean="0"/>
              <a:t>of </a:t>
            </a:r>
            <a:r>
              <a:rPr lang="en-US" dirty="0" smtClean="0">
                <a:hlinkClick r:id="rId3"/>
              </a:rPr>
              <a:t>https://geology.com/world/the-united-states-of-america-satellite-image.shtml</a:t>
            </a:r>
            <a:endParaRPr lang="en-US" b="1" dirty="0"/>
          </a:p>
        </p:txBody>
      </p:sp>
      <p:sp>
        <p:nvSpPr>
          <p:cNvPr id="4" name="Slide Number Placeholder 3"/>
          <p:cNvSpPr>
            <a:spLocks noGrp="1"/>
          </p:cNvSpPr>
          <p:nvPr>
            <p:ph type="sldNum" sz="quarter" idx="10"/>
          </p:nvPr>
        </p:nvSpPr>
        <p:spPr/>
        <p:txBody>
          <a:bodyPr/>
          <a:lstStyle/>
          <a:p>
            <a:fld id="{34E690E3-2758-4EA4-808B-39563DB0B759}" type="slidenum">
              <a:rPr lang="en-US" smtClean="0"/>
              <a:t>5</a:t>
            </a:fld>
            <a:endParaRPr lang="en-US"/>
          </a:p>
        </p:txBody>
      </p:sp>
    </p:spTree>
    <p:extLst>
      <p:ext uri="{BB962C8B-B14F-4D97-AF65-F5344CB8AC3E}">
        <p14:creationId xmlns:p14="http://schemas.microsoft.com/office/powerpoint/2010/main" val="2838465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Happiest</a:t>
            </a:r>
            <a:r>
              <a:rPr lang="en-US" baseline="0" dirty="0" smtClean="0"/>
              <a:t> states in America </a:t>
            </a:r>
            <a:r>
              <a:rPr lang="en-US" baseline="0" dirty="0" smtClean="0"/>
              <a:t>map. </a:t>
            </a:r>
            <a:r>
              <a:rPr lang="en-US" sz="1200" b="0" kern="1200" dirty="0" smtClean="0">
                <a:solidFill>
                  <a:schemeClr val="tx1"/>
                </a:solidFill>
                <a:effectLst/>
                <a:latin typeface="+mn-lt"/>
                <a:ea typeface="+mn-ea"/>
                <a:cs typeface="+mn-cs"/>
              </a:rPr>
              <a:t>Image courtesy of</a:t>
            </a:r>
            <a:r>
              <a:rPr lang="en-US" baseline="0" dirty="0" smtClean="0"/>
              <a:t> </a:t>
            </a:r>
            <a:r>
              <a:rPr lang="en-US" dirty="0" smtClean="0">
                <a:hlinkClick r:id="rId3"/>
              </a:rPr>
              <a:t>https://www.zippia.com/advice/10-happiest-states-america/</a:t>
            </a:r>
            <a:endParaRPr lang="en-US" dirty="0"/>
          </a:p>
        </p:txBody>
      </p:sp>
      <p:sp>
        <p:nvSpPr>
          <p:cNvPr id="4" name="Slide Number Placeholder 3"/>
          <p:cNvSpPr>
            <a:spLocks noGrp="1"/>
          </p:cNvSpPr>
          <p:nvPr>
            <p:ph type="sldNum" sz="quarter" idx="10"/>
          </p:nvPr>
        </p:nvSpPr>
        <p:spPr/>
        <p:txBody>
          <a:bodyPr/>
          <a:lstStyle/>
          <a:p>
            <a:fld id="{34E690E3-2758-4EA4-808B-39563DB0B759}" type="slidenum">
              <a:rPr lang="en-US" smtClean="0"/>
              <a:t>6</a:t>
            </a:fld>
            <a:endParaRPr lang="en-US"/>
          </a:p>
        </p:txBody>
      </p:sp>
    </p:spTree>
    <p:extLst>
      <p:ext uri="{BB962C8B-B14F-4D97-AF65-F5344CB8AC3E}">
        <p14:creationId xmlns:p14="http://schemas.microsoft.com/office/powerpoint/2010/main" val="3331079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Maine Suffragists in a Portland Maine parade, 1914. Image courtesy of the Maine State</a:t>
            </a:r>
            <a:r>
              <a:rPr lang="en-US" sz="1200" kern="1200" baseline="0" dirty="0" smtClean="0">
                <a:solidFill>
                  <a:schemeClr val="tx1"/>
                </a:solidFill>
                <a:effectLst/>
                <a:latin typeface="+mn-lt"/>
                <a:ea typeface="+mn-ea"/>
                <a:cs typeface="+mn-cs"/>
              </a:rPr>
              <a:t> Museum collections.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E690E3-2758-4EA4-808B-39563DB0B759}" type="slidenum">
              <a:rPr lang="en-US" smtClean="0"/>
              <a:t>8</a:t>
            </a:fld>
            <a:endParaRPr lang="en-US"/>
          </a:p>
        </p:txBody>
      </p:sp>
    </p:spTree>
    <p:extLst>
      <p:ext uri="{BB962C8B-B14F-4D97-AF65-F5344CB8AC3E}">
        <p14:creationId xmlns:p14="http://schemas.microsoft.com/office/powerpoint/2010/main" val="2175197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‘‘Celebrating the ‘Ratification’ by the Ninth State’’ parade float in Omaha, Nebraska, 1912</a:t>
            </a:r>
            <a:r>
              <a:rPr lang="en-US" sz="1200" b="0" kern="1200" dirty="0" smtClean="0">
                <a:solidFill>
                  <a:schemeClr val="tx1"/>
                </a:solidFill>
                <a:effectLst/>
                <a:latin typeface="+mn-lt"/>
                <a:ea typeface="+mn-ea"/>
                <a:cs typeface="+mn-cs"/>
              </a:rPr>
              <a:t>. Image courtesy of</a:t>
            </a:r>
            <a:r>
              <a:rPr lang="en-US" sz="1200" b="0"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https</a:t>
            </a:r>
            <a:r>
              <a:rPr lang="en-US" sz="1200" u="sng" kern="1200" dirty="0" smtClean="0">
                <a:solidFill>
                  <a:schemeClr val="tx1"/>
                </a:solidFill>
                <a:effectLst/>
                <a:latin typeface="+mn-lt"/>
                <a:ea typeface="+mn-ea"/>
                <a:cs typeface="+mn-cs"/>
                <a:hlinkClick r:id="rId3"/>
              </a:rPr>
              <a:t>://www.researchgate.net/figure/Celebrating-the-Ratification-by-the-Ninth-State-parade-float-in-Omaha-1912-from_fig4_220144083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E690E3-2758-4EA4-808B-39563DB0B759}" type="slidenum">
              <a:rPr lang="en-US" smtClean="0"/>
              <a:t>9</a:t>
            </a:fld>
            <a:endParaRPr lang="en-US"/>
          </a:p>
        </p:txBody>
      </p:sp>
    </p:spTree>
    <p:extLst>
      <p:ext uri="{BB962C8B-B14F-4D97-AF65-F5344CB8AC3E}">
        <p14:creationId xmlns:p14="http://schemas.microsoft.com/office/powerpoint/2010/main" val="2175197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1916 suffrage billboard</a:t>
            </a:r>
            <a:r>
              <a:rPr lang="en-US" sz="1200" b="0" kern="1200" dirty="0" smtClean="0">
                <a:solidFill>
                  <a:schemeClr val="tx1"/>
                </a:solidFill>
                <a:effectLst/>
                <a:latin typeface="+mn-lt"/>
                <a:ea typeface="+mn-ea"/>
                <a:cs typeface="+mn-cs"/>
              </a:rPr>
              <a:t>. Image courtesy of</a:t>
            </a:r>
            <a:r>
              <a:rPr lang="en-US" sz="1200" b="1"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https</a:t>
            </a:r>
            <a:r>
              <a:rPr lang="en-US" sz="1200" u="sng" kern="1200" dirty="0" smtClean="0">
                <a:solidFill>
                  <a:schemeClr val="tx1"/>
                </a:solidFill>
                <a:effectLst/>
                <a:latin typeface="+mn-lt"/>
                <a:ea typeface="+mn-ea"/>
                <a:cs typeface="+mn-cs"/>
                <a:hlinkClick r:id="rId3"/>
              </a:rPr>
              <a:t>://www.researchgate.net/figure/1916-suffrage-billboard-Susan-B-Anthony-Ephemera-Collection-Huntington-Library-eph_fig5_220144083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E690E3-2758-4EA4-808B-39563DB0B759}" type="slidenum">
              <a:rPr lang="en-US" smtClean="0"/>
              <a:t>10</a:t>
            </a:fld>
            <a:endParaRPr lang="en-US"/>
          </a:p>
        </p:txBody>
      </p:sp>
    </p:spTree>
    <p:extLst>
      <p:ext uri="{BB962C8B-B14F-4D97-AF65-F5344CB8AC3E}">
        <p14:creationId xmlns:p14="http://schemas.microsoft.com/office/powerpoint/2010/main" val="1727343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Nevada street scene with suffrage banner, 1914</a:t>
            </a:r>
            <a:r>
              <a:rPr lang="en-US" sz="1200" b="0" kern="1200" dirty="0" smtClean="0">
                <a:solidFill>
                  <a:schemeClr val="tx1"/>
                </a:solidFill>
                <a:effectLst/>
                <a:latin typeface="+mn-lt"/>
                <a:ea typeface="+mn-ea"/>
                <a:cs typeface="+mn-cs"/>
              </a:rPr>
              <a:t>. Image courtesy of </a:t>
            </a:r>
            <a:r>
              <a:rPr lang="en-US" sz="1200" u="sng" kern="1200" dirty="0" smtClean="0">
                <a:solidFill>
                  <a:schemeClr val="tx1"/>
                </a:solidFill>
                <a:effectLst/>
                <a:latin typeface="+mn-lt"/>
                <a:ea typeface="+mn-ea"/>
                <a:cs typeface="+mn-cs"/>
                <a:hlinkClick r:id="rId3"/>
              </a:rPr>
              <a:t>https</a:t>
            </a:r>
            <a:r>
              <a:rPr lang="en-US" sz="1200" u="sng" kern="1200" dirty="0" smtClean="0">
                <a:solidFill>
                  <a:schemeClr val="tx1"/>
                </a:solidFill>
                <a:effectLst/>
                <a:latin typeface="+mn-lt"/>
                <a:ea typeface="+mn-ea"/>
                <a:cs typeface="+mn-cs"/>
                <a:hlinkClick r:id="rId3"/>
              </a:rPr>
              <a:t>://www.researchgate.net/figure/Nevada-street-scene-with-suffrage-banner-1914-from-Carrie-Chapman-Catt-Photograph-Album_fig8_220144083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E690E3-2758-4EA4-808B-39563DB0B759}" type="slidenum">
              <a:rPr lang="en-US" smtClean="0"/>
              <a:t>11</a:t>
            </a:fld>
            <a:endParaRPr lang="en-US"/>
          </a:p>
        </p:txBody>
      </p:sp>
    </p:spTree>
    <p:extLst>
      <p:ext uri="{BB962C8B-B14F-4D97-AF65-F5344CB8AC3E}">
        <p14:creationId xmlns:p14="http://schemas.microsoft.com/office/powerpoint/2010/main" val="1727343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Still from the silent film </a:t>
            </a:r>
            <a:r>
              <a:rPr lang="en-US" sz="1200" i="1" kern="1200" dirty="0" smtClean="0">
                <a:solidFill>
                  <a:schemeClr val="tx1"/>
                </a:solidFill>
                <a:effectLst/>
                <a:latin typeface="+mn-lt"/>
                <a:ea typeface="+mn-ea"/>
                <a:cs typeface="+mn-cs"/>
              </a:rPr>
              <a:t>Your Girl and Mine</a:t>
            </a:r>
            <a:r>
              <a:rPr lang="en-US" sz="1200" kern="1200" dirty="0" smtClean="0">
                <a:solidFill>
                  <a:schemeClr val="tx1"/>
                </a:solidFill>
                <a:effectLst/>
                <a:latin typeface="+mn-lt"/>
                <a:ea typeface="+mn-ea"/>
                <a:cs typeface="+mn-cs"/>
              </a:rPr>
              <a:t>, 1914. </a:t>
            </a:r>
            <a:r>
              <a:rPr lang="en-US" sz="1200" b="0" kern="1200" dirty="0" smtClean="0">
                <a:solidFill>
                  <a:schemeClr val="tx1"/>
                </a:solidFill>
                <a:effectLst/>
                <a:latin typeface="+mn-lt"/>
                <a:ea typeface="+mn-ea"/>
                <a:cs typeface="+mn-cs"/>
              </a:rPr>
              <a:t>Image courtesy of</a:t>
            </a:r>
            <a:r>
              <a:rPr lang="en-US" sz="1200" b="1"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https</a:t>
            </a:r>
            <a:r>
              <a:rPr lang="en-US" sz="1200" u="sng" kern="1200" dirty="0" smtClean="0">
                <a:solidFill>
                  <a:schemeClr val="tx1"/>
                </a:solidFill>
                <a:effectLst/>
                <a:latin typeface="+mn-lt"/>
                <a:ea typeface="+mn-ea"/>
                <a:cs typeface="+mn-cs"/>
                <a:hlinkClick r:id="rId3"/>
              </a:rPr>
              <a:t>://www.researchgate.net/figure/Still-from-the-silent-film-Your-Girl-and-Mine-1914-from-Carrie-Chapman-Catt-Photograph_fig9_220144083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E690E3-2758-4EA4-808B-39563DB0B759}" type="slidenum">
              <a:rPr lang="en-US" smtClean="0"/>
              <a:t>12</a:t>
            </a:fld>
            <a:endParaRPr lang="en-US"/>
          </a:p>
        </p:txBody>
      </p:sp>
    </p:spTree>
    <p:extLst>
      <p:ext uri="{BB962C8B-B14F-4D97-AF65-F5344CB8AC3E}">
        <p14:creationId xmlns:p14="http://schemas.microsoft.com/office/powerpoint/2010/main" val="1727343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s://www.google.com/url?sa=i&amp;source=images&amp;cd=&amp;cad=rja&amp;uact=8&amp;ved=2ahUKEwj2rfKb4e3gAhWKTd8KHdgcAvMQjB16BAgBEAQ&amp;url=https%3A%2F%2Fwww.seniorconcerns.org%2Fscreening-for-memory-loss%2Fhungry-dog%2F&amp;psig=AOvVaw0jK_OiI2t4HGPEKeXzV7mI&amp;ust=1551970076026909</a:t>
            </a:r>
            <a:endParaRPr lang="en-US" dirty="0"/>
          </a:p>
        </p:txBody>
      </p:sp>
      <p:sp>
        <p:nvSpPr>
          <p:cNvPr id="4" name="Slide Number Placeholder 3"/>
          <p:cNvSpPr>
            <a:spLocks noGrp="1"/>
          </p:cNvSpPr>
          <p:nvPr>
            <p:ph type="sldNum" sz="quarter" idx="10"/>
          </p:nvPr>
        </p:nvSpPr>
        <p:spPr/>
        <p:txBody>
          <a:bodyPr/>
          <a:lstStyle/>
          <a:p>
            <a:fld id="{34E690E3-2758-4EA4-808B-39563DB0B759}" type="slidenum">
              <a:rPr lang="en-US" smtClean="0"/>
              <a:t>14</a:t>
            </a:fld>
            <a:endParaRPr lang="en-US"/>
          </a:p>
        </p:txBody>
      </p:sp>
    </p:spTree>
    <p:extLst>
      <p:ext uri="{BB962C8B-B14F-4D97-AF65-F5344CB8AC3E}">
        <p14:creationId xmlns:p14="http://schemas.microsoft.com/office/powerpoint/2010/main" val="21885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18EA15-862B-4DB5-BE9A-5916BAA098C8}"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906A3-C52C-48CA-8188-D60B2D7F867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18EA15-862B-4DB5-BE9A-5916BAA098C8}"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906A3-C52C-48CA-8188-D60B2D7F86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18EA15-862B-4DB5-BE9A-5916BAA098C8}"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906A3-C52C-48CA-8188-D60B2D7F867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18EA15-862B-4DB5-BE9A-5916BAA098C8}"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906A3-C52C-48CA-8188-D60B2D7F867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4B18EA15-862B-4DB5-BE9A-5916BAA098C8}"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906A3-C52C-48CA-8188-D60B2D7F867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18EA15-862B-4DB5-BE9A-5916BAA098C8}"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906A3-C52C-48CA-8188-D60B2D7F867D}"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18EA15-862B-4DB5-BE9A-5916BAA098C8}" type="datetimeFigureOut">
              <a:rPr lang="en-US" smtClean="0"/>
              <a:t>7/9/2019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9906A3-C52C-48CA-8188-D60B2D7F867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18EA15-862B-4DB5-BE9A-5916BAA098C8}" type="datetimeFigureOut">
              <a:rPr lang="en-US" smtClean="0"/>
              <a:t>7/9/2019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9906A3-C52C-48CA-8188-D60B2D7F867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18EA15-862B-4DB5-BE9A-5916BAA098C8}" type="datetimeFigureOut">
              <a:rPr lang="en-US" smtClean="0"/>
              <a:t>7/9/2019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9906A3-C52C-48CA-8188-D60B2D7F86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4B18EA15-862B-4DB5-BE9A-5916BAA098C8}" type="datetimeFigureOut">
              <a:rPr lang="en-US" smtClean="0"/>
              <a:t>7/9/2019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E9906A3-C52C-48CA-8188-D60B2D7F867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18EA15-862B-4DB5-BE9A-5916BAA098C8}"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906A3-C52C-48CA-8188-D60B2D7F867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B18EA15-862B-4DB5-BE9A-5916BAA098C8}" type="datetimeFigureOut">
              <a:rPr lang="en-US" smtClean="0"/>
              <a:t>7/9/2019</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E9906A3-C52C-48CA-8188-D60B2D7F867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lets-explore.net/blog/2010/02/map-making-activitie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Image Guide</a:t>
            </a:r>
            <a:br>
              <a:rPr lang="en-US" dirty="0" smtClean="0"/>
            </a:br>
            <a:r>
              <a:rPr lang="en-US" i="1" dirty="0" smtClean="0"/>
              <a:t/>
            </a:r>
            <a:br>
              <a:rPr lang="en-US" i="1" dirty="0" smtClean="0"/>
            </a:br>
            <a:r>
              <a:rPr lang="en-US" i="1" dirty="0" smtClean="0"/>
              <a:t>State by State: </a:t>
            </a:r>
            <a:r>
              <a:rPr lang="en-US" i="1" dirty="0"/>
              <a:t>How suffragists used maps to work for equal voting rights</a:t>
            </a:r>
            <a:r>
              <a:rPr lang="en-US" dirty="0"/>
              <a:t/>
            </a:r>
            <a:br>
              <a:rPr lang="en-US" dirty="0"/>
            </a:br>
            <a:endParaRPr lang="en-US" dirty="0"/>
          </a:p>
        </p:txBody>
      </p:sp>
      <p:sp>
        <p:nvSpPr>
          <p:cNvPr id="3" name="Subtitle 2"/>
          <p:cNvSpPr>
            <a:spLocks noGrp="1"/>
          </p:cNvSpPr>
          <p:nvPr>
            <p:ph type="subTitle" idx="1"/>
          </p:nvPr>
        </p:nvSpPr>
        <p:spPr>
          <a:xfrm>
            <a:off x="2286000" y="4724400"/>
            <a:ext cx="6400800" cy="1752600"/>
          </a:xfrm>
        </p:spPr>
        <p:txBody>
          <a:bodyPr>
            <a:normAutofit/>
          </a:bodyPr>
          <a:lstStyle/>
          <a:p>
            <a:pPr algn="r"/>
            <a:r>
              <a:rPr lang="en-US" sz="2000" b="1" i="1" dirty="0" smtClean="0"/>
              <a:t>Women’s Long Road to the Vote </a:t>
            </a:r>
          </a:p>
          <a:p>
            <a:pPr algn="r"/>
            <a:r>
              <a:rPr lang="en-US" sz="2000" dirty="0" smtClean="0"/>
              <a:t>Teacher Materials, Lesson 1</a:t>
            </a:r>
          </a:p>
          <a:p>
            <a:pPr algn="r"/>
            <a:r>
              <a:rPr lang="en-US" sz="2000" dirty="0" smtClean="0"/>
              <a:t>Maine State Museum</a:t>
            </a:r>
          </a:p>
          <a:p>
            <a:pPr algn="r"/>
            <a:r>
              <a:rPr lang="en-US" sz="2000" dirty="0" smtClean="0"/>
              <a:t>2019</a:t>
            </a:r>
            <a:endParaRPr lang="en-US" sz="2000" dirty="0"/>
          </a:p>
        </p:txBody>
      </p:sp>
    </p:spTree>
    <p:extLst>
      <p:ext uri="{BB962C8B-B14F-4D97-AF65-F5344CB8AC3E}">
        <p14:creationId xmlns:p14="http://schemas.microsoft.com/office/powerpoint/2010/main" val="3492144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59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Kate.Webber\OneDrive - State of Maine\Desktop\1916-suffrage-billboard-Susan-B-Anthony-Ephemera-Collection-Huntington-Library-ep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373"/>
            <a:ext cx="4995862" cy="6885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817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59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Users\Kate.Webber\OneDrive - State of Maine\Desktop\Nevada-street-scene-with-suffrage-banner-1914-from-Carrie-Chapman-Catt-Photograph-Album.png"/>
          <p:cNvPicPr>
            <a:picLocks noChangeAspect="1" noChangeArrowheads="1"/>
          </p:cNvPicPr>
          <p:nvPr/>
        </p:nvPicPr>
        <p:blipFill rotWithShape="1">
          <a:blip r:embed="rId3">
            <a:extLst>
              <a:ext uri="{28A0092B-C50C-407E-A947-70E740481C1C}">
                <a14:useLocalDpi xmlns:a14="http://schemas.microsoft.com/office/drawing/2010/main" val="0"/>
              </a:ext>
            </a:extLst>
          </a:blip>
          <a:srcRect l="416" r="8786" b="5154"/>
          <a:stretch/>
        </p:blipFill>
        <p:spPr bwMode="auto">
          <a:xfrm>
            <a:off x="-1" y="-7950"/>
            <a:ext cx="9144001" cy="686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301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59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Users\Kate.Webber\OneDrive - State of Maine\Desktop\Still-from-the-silent-film-Your-Girl-and-Mine-1914-from-Carrie-Chapman-Catt-Photograph.png"/>
          <p:cNvPicPr>
            <a:picLocks noChangeAspect="1" noChangeArrowheads="1"/>
          </p:cNvPicPr>
          <p:nvPr/>
        </p:nvPicPr>
        <p:blipFill rotWithShape="1">
          <a:blip r:embed="rId3">
            <a:extLst>
              <a:ext uri="{28A0092B-C50C-407E-A947-70E740481C1C}">
                <a14:useLocalDpi xmlns:a14="http://schemas.microsoft.com/office/drawing/2010/main" val="0"/>
              </a:ext>
            </a:extLst>
          </a:blip>
          <a:srcRect l="819" r="819"/>
          <a:stretch/>
        </p:blipFill>
        <p:spPr bwMode="auto">
          <a:xfrm>
            <a:off x="0" y="201109"/>
            <a:ext cx="9144000" cy="6463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024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 4</a:t>
            </a:r>
            <a:r>
              <a:rPr lang="en-US" dirty="0"/>
              <a:t>: Analyzing the Maps</a:t>
            </a:r>
          </a:p>
        </p:txBody>
      </p:sp>
    </p:spTree>
    <p:extLst>
      <p:ext uri="{BB962C8B-B14F-4D97-AF65-F5344CB8AC3E}">
        <p14:creationId xmlns:p14="http://schemas.microsoft.com/office/powerpoint/2010/main" val="441944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486400"/>
            <a:ext cx="8229600" cy="1143000"/>
          </a:xfrm>
        </p:spPr>
        <p:txBody>
          <a:bodyPr>
            <a:normAutofit fontScale="90000"/>
          </a:bodyPr>
          <a:lstStyle/>
          <a:p>
            <a:r>
              <a:rPr lang="en-US" sz="3300" dirty="0" smtClean="0"/>
              <a:t>Warmup Activity: Fact vs. Opinion</a:t>
            </a:r>
            <a:br>
              <a:rPr lang="en-US" sz="3300" dirty="0" smtClean="0"/>
            </a:br>
            <a:r>
              <a:rPr lang="en-US" sz="3300" dirty="0" smtClean="0"/>
              <a:t>Looking closely at images</a:t>
            </a:r>
            <a:r>
              <a:rPr lang="en-US" dirty="0" smtClean="0"/>
              <a:t/>
            </a:r>
            <a:br>
              <a:rPr lang="en-US" dirty="0" smtClean="0"/>
            </a:br>
            <a:endParaRPr lang="en-US" dirty="0"/>
          </a:p>
        </p:txBody>
      </p:sp>
      <p:sp>
        <p:nvSpPr>
          <p:cNvPr id="3" name="Content Placeholder 2"/>
          <p:cNvSpPr>
            <a:spLocks noGrp="1"/>
          </p:cNvSpPr>
          <p:nvPr>
            <p:ph idx="1"/>
          </p:nvPr>
        </p:nvSpPr>
        <p:spPr>
          <a:xfrm>
            <a:off x="381000" y="381000"/>
            <a:ext cx="8229600" cy="4114800"/>
          </a:xfrm>
        </p:spPr>
        <p:txBody>
          <a:bodyPr>
            <a:noAutofit/>
          </a:bodyPr>
          <a:lstStyle/>
          <a:p>
            <a:r>
              <a:rPr lang="en-US" sz="3000" dirty="0" smtClean="0"/>
              <a:t>Step one: </a:t>
            </a:r>
            <a:r>
              <a:rPr lang="en-US" sz="3000" b="0" dirty="0" smtClean="0"/>
              <a:t>Look carefully at an image. </a:t>
            </a:r>
          </a:p>
          <a:p>
            <a:endParaRPr lang="en-US" sz="3000" dirty="0" smtClean="0"/>
          </a:p>
          <a:p>
            <a:r>
              <a:rPr lang="en-US" sz="3000" dirty="0" smtClean="0"/>
              <a:t>Step two: </a:t>
            </a:r>
            <a:r>
              <a:rPr lang="en-US" sz="3000" b="0" dirty="0" smtClean="0"/>
              <a:t>Facts—List everything you see in the image.</a:t>
            </a:r>
          </a:p>
          <a:p>
            <a:endParaRPr lang="en-US" sz="3000" dirty="0" smtClean="0"/>
          </a:p>
          <a:p>
            <a:r>
              <a:rPr lang="en-US" sz="3000" dirty="0" smtClean="0"/>
              <a:t>Step three: </a:t>
            </a:r>
            <a:r>
              <a:rPr lang="en-US" sz="3000" b="0" dirty="0" smtClean="0"/>
              <a:t>Opinions—say what you think about the photo based on what you see. Back it up with evidence! </a:t>
            </a:r>
          </a:p>
        </p:txBody>
      </p:sp>
    </p:spTree>
    <p:extLst>
      <p:ext uri="{BB962C8B-B14F-4D97-AF65-F5344CB8AC3E}">
        <p14:creationId xmlns:p14="http://schemas.microsoft.com/office/powerpoint/2010/main" val="1621732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te.Webber\OneDrive - State of Maine\Desktop\hungry-dog.jpg"/>
          <p:cNvPicPr>
            <a:picLocks noChangeAspect="1" noChangeArrowheads="1"/>
          </p:cNvPicPr>
          <p:nvPr/>
        </p:nvPicPr>
        <p:blipFill rotWithShape="1">
          <a:blip r:embed="rId3">
            <a:extLst>
              <a:ext uri="{28A0092B-C50C-407E-A947-70E740481C1C}">
                <a14:useLocalDpi xmlns:a14="http://schemas.microsoft.com/office/drawing/2010/main" val="0"/>
              </a:ext>
            </a:extLst>
          </a:blip>
          <a:srcRect l="-2145" r="1"/>
          <a:stretch/>
        </p:blipFill>
        <p:spPr bwMode="auto">
          <a:xfrm>
            <a:off x="-351692" y="-7112"/>
            <a:ext cx="9495692" cy="694131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6096000" y="228600"/>
            <a:ext cx="2895600" cy="4352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smtClean="0"/>
              <a:t>What do you see? </a:t>
            </a:r>
          </a:p>
          <a:p>
            <a:pPr marL="514350" indent="-514350">
              <a:buAutoNum type="arabicPeriod"/>
            </a:pPr>
            <a:r>
              <a:rPr lang="en-US" sz="2800" b="1" dirty="0" smtClean="0"/>
              <a:t>Facts</a:t>
            </a:r>
          </a:p>
          <a:p>
            <a:r>
              <a:rPr lang="en-US" sz="2800" b="1" dirty="0" smtClean="0"/>
              <a:t>Describe what you see </a:t>
            </a:r>
          </a:p>
          <a:p>
            <a:pPr marL="0" indent="0">
              <a:buNone/>
            </a:pPr>
            <a:endParaRPr lang="en-US" sz="2800" b="1" dirty="0"/>
          </a:p>
          <a:p>
            <a:pPr marL="0" indent="0">
              <a:buNone/>
            </a:pPr>
            <a:r>
              <a:rPr lang="en-US" sz="2800" b="1" dirty="0" smtClean="0"/>
              <a:t>2. Opinions</a:t>
            </a:r>
          </a:p>
          <a:p>
            <a:r>
              <a:rPr lang="en-US" sz="2800" b="1" dirty="0" smtClean="0"/>
              <a:t>What do you think is happening, and why? </a:t>
            </a:r>
            <a:endParaRPr lang="en-US" sz="2800" b="1" dirty="0"/>
          </a:p>
        </p:txBody>
      </p:sp>
      <p:sp>
        <p:nvSpPr>
          <p:cNvPr id="5" name="Content Placeholder 2"/>
          <p:cNvSpPr txBox="1">
            <a:spLocks/>
          </p:cNvSpPr>
          <p:nvPr/>
        </p:nvSpPr>
        <p:spPr>
          <a:xfrm>
            <a:off x="457200" y="237641"/>
            <a:ext cx="2667000" cy="609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500" b="1" dirty="0" smtClean="0">
                <a:solidFill>
                  <a:schemeClr val="bg1"/>
                </a:solidFill>
              </a:rPr>
              <a:t>Let’s Practice!</a:t>
            </a:r>
            <a:endParaRPr lang="en-US" sz="3500" b="1" dirty="0">
              <a:solidFill>
                <a:schemeClr val="bg1"/>
              </a:solidFill>
            </a:endParaRPr>
          </a:p>
        </p:txBody>
      </p:sp>
    </p:spTree>
    <p:extLst>
      <p:ext uri="{BB962C8B-B14F-4D97-AF65-F5344CB8AC3E}">
        <p14:creationId xmlns:p14="http://schemas.microsoft.com/office/powerpoint/2010/main" val="424355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659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Users\Kate.Webber\OneDrive - State of Maine\Desktop\e001864bb1944b180153e7abbe3bce38.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645"/>
          <a:stretch/>
        </p:blipFill>
        <p:spPr bwMode="auto">
          <a:xfrm>
            <a:off x="2337569" y="-19665"/>
            <a:ext cx="4316462" cy="62520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38200" y="6232400"/>
            <a:ext cx="7315200" cy="646331"/>
          </a:xfrm>
          <a:prstGeom prst="rect">
            <a:avLst/>
          </a:prstGeom>
        </p:spPr>
        <p:txBody>
          <a:bodyPr wrap="square">
            <a:spAutoFit/>
          </a:bodyPr>
          <a:lstStyle/>
          <a:p>
            <a:pPr algn="ctr"/>
            <a:r>
              <a:rPr lang="en-US" dirty="0" smtClean="0">
                <a:solidFill>
                  <a:schemeClr val="bg1"/>
                </a:solidFill>
              </a:rPr>
              <a:t>America Chavez comic by Joe Quinones, Gabby Rivera </a:t>
            </a:r>
            <a:r>
              <a:rPr lang="en-US" sz="1200" dirty="0" smtClean="0">
                <a:solidFill>
                  <a:schemeClr val="bg1"/>
                </a:solidFill>
              </a:rPr>
              <a:t>https</a:t>
            </a:r>
            <a:r>
              <a:rPr lang="en-US" sz="1200" dirty="0">
                <a:solidFill>
                  <a:schemeClr val="bg1"/>
                </a:solidFill>
              </a:rPr>
              <a:t>://www.pinterest.com/pin/632052128929988240</a:t>
            </a:r>
            <a:r>
              <a:rPr lang="en-US" dirty="0">
                <a:solidFill>
                  <a:schemeClr val="bg1"/>
                </a:solidFill>
              </a:rPr>
              <a:t>/</a:t>
            </a:r>
          </a:p>
        </p:txBody>
      </p:sp>
      <p:sp>
        <p:nvSpPr>
          <p:cNvPr id="5" name="Content Placeholder 2"/>
          <p:cNvSpPr txBox="1">
            <a:spLocks/>
          </p:cNvSpPr>
          <p:nvPr/>
        </p:nvSpPr>
        <p:spPr>
          <a:xfrm>
            <a:off x="6654031" y="228600"/>
            <a:ext cx="2438400" cy="4352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What do you see? </a:t>
            </a:r>
          </a:p>
          <a:p>
            <a:pPr marL="514350" indent="-514350">
              <a:buAutoNum type="arabicPeriod"/>
            </a:pPr>
            <a:r>
              <a:rPr lang="en-US" sz="2000" b="1" dirty="0" smtClean="0">
                <a:solidFill>
                  <a:schemeClr val="bg1"/>
                </a:solidFill>
              </a:rPr>
              <a:t>Fact</a:t>
            </a:r>
          </a:p>
          <a:p>
            <a:r>
              <a:rPr lang="en-US" sz="2000" b="1" dirty="0" smtClean="0">
                <a:solidFill>
                  <a:schemeClr val="bg1"/>
                </a:solidFill>
              </a:rPr>
              <a:t>Describe what you see </a:t>
            </a:r>
          </a:p>
          <a:p>
            <a:pPr marL="0" indent="0">
              <a:buNone/>
            </a:pPr>
            <a:endParaRPr lang="en-US" sz="2000" b="1" dirty="0">
              <a:solidFill>
                <a:schemeClr val="bg1"/>
              </a:solidFill>
            </a:endParaRPr>
          </a:p>
          <a:p>
            <a:pPr marL="0" indent="0">
              <a:buNone/>
            </a:pPr>
            <a:r>
              <a:rPr lang="en-US" sz="2000" b="1" dirty="0" smtClean="0">
                <a:solidFill>
                  <a:schemeClr val="bg1"/>
                </a:solidFill>
              </a:rPr>
              <a:t>2. Opinion</a:t>
            </a:r>
          </a:p>
          <a:p>
            <a:r>
              <a:rPr lang="en-US" sz="2000" b="1" dirty="0" smtClean="0">
                <a:solidFill>
                  <a:schemeClr val="bg1"/>
                </a:solidFill>
              </a:rPr>
              <a:t>What do you think is happening, and why? </a:t>
            </a:r>
            <a:endParaRPr lang="en-US" sz="2000" b="1" dirty="0">
              <a:solidFill>
                <a:schemeClr val="bg1"/>
              </a:solidFill>
            </a:endParaRPr>
          </a:p>
        </p:txBody>
      </p:sp>
      <p:sp>
        <p:nvSpPr>
          <p:cNvPr id="6" name="Content Placeholder 2"/>
          <p:cNvSpPr txBox="1">
            <a:spLocks/>
          </p:cNvSpPr>
          <p:nvPr/>
        </p:nvSpPr>
        <p:spPr>
          <a:xfrm>
            <a:off x="152400" y="228600"/>
            <a:ext cx="2286000" cy="609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500" b="1" dirty="0" smtClean="0">
                <a:solidFill>
                  <a:schemeClr val="bg1"/>
                </a:solidFill>
              </a:rPr>
              <a:t>Let’s Try One More!</a:t>
            </a:r>
            <a:endParaRPr lang="en-US" sz="3500" b="1" dirty="0">
              <a:solidFill>
                <a:schemeClr val="bg1"/>
              </a:solidFill>
            </a:endParaRPr>
          </a:p>
        </p:txBody>
      </p:sp>
    </p:spTree>
    <p:extLst>
      <p:ext uri="{BB962C8B-B14F-4D97-AF65-F5344CB8AC3E}">
        <p14:creationId xmlns:p14="http://schemas.microsoft.com/office/powerpoint/2010/main" val="3633387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59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G:\SUFFRAGE EXHIBIT\Maps\69.129.3.2 page 64_cr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9035" y="117689"/>
            <a:ext cx="4285930" cy="6630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580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59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G:\SUFFRAGE EXHIBIT\Maps\69.129.3.2 page 21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395" t="8116" r="7679" b="8069"/>
          <a:stretch/>
        </p:blipFill>
        <p:spPr bwMode="auto">
          <a:xfrm>
            <a:off x="2219957" y="93761"/>
            <a:ext cx="4704085" cy="6678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57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59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G:\SUFFRAGE EXHIBIT\Maps\69.129.3.1 page 115_cr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1" y="142954"/>
            <a:ext cx="3824988" cy="6580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89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4648" y="762000"/>
            <a:ext cx="8458200" cy="1470025"/>
          </a:xfrm>
        </p:spPr>
        <p:txBody>
          <a:bodyPr/>
          <a:lstStyle/>
          <a:p>
            <a:r>
              <a:rPr lang="en-US" dirty="0" smtClean="0"/>
              <a:t>Part 1: Sharing ideas with images</a:t>
            </a:r>
            <a:endParaRPr lang="en-US" dirty="0"/>
          </a:p>
        </p:txBody>
      </p:sp>
      <p:sp>
        <p:nvSpPr>
          <p:cNvPr id="4" name="Subtitle 2"/>
          <p:cNvSpPr txBox="1">
            <a:spLocks/>
          </p:cNvSpPr>
          <p:nvPr/>
        </p:nvSpPr>
        <p:spPr>
          <a:xfrm>
            <a:off x="623248" y="2514600"/>
            <a:ext cx="7377752" cy="2971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000" dirty="0" smtClean="0">
                <a:solidFill>
                  <a:schemeClr val="tx1">
                    <a:lumMod val="65000"/>
                    <a:lumOff val="35000"/>
                  </a:schemeClr>
                </a:solidFill>
              </a:rPr>
              <a:t>Symbol (Noun):a thing that represents or stands for something else.</a:t>
            </a:r>
            <a:endParaRPr lang="en-US" sz="4000" dirty="0">
              <a:solidFill>
                <a:schemeClr val="tx1">
                  <a:lumMod val="65000"/>
                  <a:lumOff val="35000"/>
                </a:schemeClr>
              </a:solidFill>
            </a:endParaRPr>
          </a:p>
        </p:txBody>
      </p:sp>
    </p:spTree>
    <p:extLst>
      <p:ext uri="{BB962C8B-B14F-4D97-AF65-F5344CB8AC3E}">
        <p14:creationId xmlns:p14="http://schemas.microsoft.com/office/powerpoint/2010/main" val="1550179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59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C:\Users\Kate.Webber\OneDrive - State of Maine\Desktop\PJM_1176_01.jpg"/>
          <p:cNvPicPr>
            <a:picLocks noChangeAspect="1" noChangeArrowheads="1"/>
          </p:cNvPicPr>
          <p:nvPr/>
        </p:nvPicPr>
        <p:blipFill rotWithShape="1">
          <a:blip r:embed="rId3">
            <a:extLst>
              <a:ext uri="{28A0092B-C50C-407E-A947-70E740481C1C}">
                <a14:useLocalDpi xmlns:a14="http://schemas.microsoft.com/office/drawing/2010/main" val="0"/>
              </a:ext>
            </a:extLst>
          </a:blip>
          <a:srcRect l="4491" t="4930" r="4057" b="1767"/>
          <a:stretch/>
        </p:blipFill>
        <p:spPr bwMode="auto">
          <a:xfrm>
            <a:off x="0" y="228599"/>
            <a:ext cx="9144000" cy="6356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401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59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C:\Users\Kate.Webber\OneDrive - State of Maine\Desktop\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 y="304800"/>
            <a:ext cx="9168780" cy="56388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26894" y="6062553"/>
            <a:ext cx="6324600" cy="15908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solidFill>
                  <a:schemeClr val="bg1"/>
                </a:solidFill>
              </a:rPr>
              <a:t>Close-up view of previous map</a:t>
            </a:r>
          </a:p>
        </p:txBody>
      </p:sp>
    </p:spTree>
    <p:extLst>
      <p:ext uri="{BB962C8B-B14F-4D97-AF65-F5344CB8AC3E}">
        <p14:creationId xmlns:p14="http://schemas.microsoft.com/office/powerpoint/2010/main" val="3744995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a:bodyPr>
          <a:lstStyle/>
          <a:p>
            <a:r>
              <a:rPr lang="en-US" dirty="0" smtClean="0"/>
              <a:t>Reflection</a:t>
            </a:r>
            <a:br>
              <a:rPr lang="en-US" dirty="0" smtClean="0"/>
            </a:br>
            <a:endParaRPr lang="en-US" dirty="0"/>
          </a:p>
        </p:txBody>
      </p:sp>
      <p:sp>
        <p:nvSpPr>
          <p:cNvPr id="3" name="Content Placeholder 2"/>
          <p:cNvSpPr>
            <a:spLocks noGrp="1"/>
          </p:cNvSpPr>
          <p:nvPr>
            <p:ph idx="1"/>
          </p:nvPr>
        </p:nvSpPr>
        <p:spPr>
          <a:xfrm>
            <a:off x="457200" y="2133601"/>
            <a:ext cx="8229600" cy="3886200"/>
          </a:xfrm>
        </p:spPr>
        <p:txBody>
          <a:bodyPr>
            <a:normAutofit/>
          </a:bodyPr>
          <a:lstStyle/>
          <a:p>
            <a:pPr lvl="0">
              <a:buFont typeface="Arial" panose="020B0604020202020204" pitchFamily="34" charset="0"/>
              <a:buChar char="•"/>
            </a:pPr>
            <a:r>
              <a:rPr lang="en-US" dirty="0"/>
              <a:t>Why was geography an important theme in the suffrage movement? </a:t>
            </a:r>
          </a:p>
          <a:p>
            <a:pPr lvl="0">
              <a:buFont typeface="Arial" panose="020B0604020202020204" pitchFamily="34" charset="0"/>
              <a:buChar char="•"/>
            </a:pPr>
            <a:r>
              <a:rPr lang="en-US" dirty="0"/>
              <a:t>What were suffragists’ reasons for distributing maps?</a:t>
            </a:r>
          </a:p>
          <a:p>
            <a:pPr lvl="0">
              <a:buFont typeface="Arial" panose="020B0604020202020204" pitchFamily="34" charset="0"/>
              <a:buChar char="•"/>
            </a:pPr>
            <a:r>
              <a:rPr lang="en-US" dirty="0"/>
              <a:t>How can artists and mapmakers use </a:t>
            </a:r>
            <a:r>
              <a:rPr lang="en-US" dirty="0" smtClean="0"/>
              <a:t>images to </a:t>
            </a:r>
            <a:r>
              <a:rPr lang="en-US" dirty="0"/>
              <a:t>change peoples’ minds</a:t>
            </a:r>
            <a:r>
              <a:rPr lang="en-US" dirty="0" smtClean="0"/>
              <a:t>?</a:t>
            </a:r>
          </a:p>
          <a:p>
            <a:pPr>
              <a:buFont typeface="Arial" panose="020B0604020202020204" pitchFamily="34" charset="0"/>
              <a:buChar char="•"/>
            </a:pPr>
            <a:r>
              <a:rPr lang="en-US" dirty="0"/>
              <a:t>What can these maps tell us about the time period in which they were created?  </a:t>
            </a:r>
          </a:p>
          <a:p>
            <a:pPr lvl="0">
              <a:buFont typeface="Arial" panose="020B0604020202020204" pitchFamily="34" charset="0"/>
              <a:buChar char="•"/>
            </a:pPr>
            <a:r>
              <a:rPr lang="en-US" dirty="0"/>
              <a:t>Do you think maps like this would be effective today? Why or why not?</a:t>
            </a:r>
          </a:p>
          <a:p>
            <a:endParaRPr lang="en-US" dirty="0"/>
          </a:p>
        </p:txBody>
      </p:sp>
    </p:spTree>
    <p:extLst>
      <p:ext uri="{BB962C8B-B14F-4D97-AF65-F5344CB8AC3E}">
        <p14:creationId xmlns:p14="http://schemas.microsoft.com/office/powerpoint/2010/main" val="3677317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23248" y="381000"/>
            <a:ext cx="8001000" cy="990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500" dirty="0" smtClean="0">
                <a:solidFill>
                  <a:schemeClr val="bg2">
                    <a:lumMod val="50000"/>
                  </a:schemeClr>
                </a:solidFill>
              </a:rPr>
              <a:t>Do you recognize these symbols? </a:t>
            </a:r>
            <a:endParaRPr lang="en-US" sz="3500" dirty="0">
              <a:solidFill>
                <a:schemeClr val="bg2">
                  <a:lumMod val="50000"/>
                </a:schemeClr>
              </a:solidFill>
            </a:endParaRPr>
          </a:p>
        </p:txBody>
      </p:sp>
      <p:pic>
        <p:nvPicPr>
          <p:cNvPr id="2051" name="Picture 3" descr="C:\Users\Kate.Webber\OneDrive - State of Maine\Desktop\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460324"/>
            <a:ext cx="1775942" cy="17759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ate.Webber\OneDrive - State of Maine\Desktop\1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2740" y="1377287"/>
            <a:ext cx="1942016" cy="194201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Kate.Webber\OneDrive - State of Maine\Desktop\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5252" y="3962399"/>
            <a:ext cx="2534548" cy="21522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Kate.Webber\OneDrive - State of Maine\Desktop\1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4481" y="1439418"/>
            <a:ext cx="2014674" cy="182641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Kate.Webber\OneDrive - State of Maine\Desktop\41cf9GZAlq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726560"/>
            <a:ext cx="2710054" cy="2710054"/>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Kate.Webber\OneDrive - State of Maine\Desktop\sym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4699" y="3958174"/>
            <a:ext cx="2154237" cy="215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142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659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85800" y="6185848"/>
            <a:ext cx="8153400" cy="369332"/>
          </a:xfrm>
          <a:prstGeom prst="rect">
            <a:avLst/>
          </a:prstGeom>
        </p:spPr>
        <p:txBody>
          <a:bodyPr wrap="square">
            <a:spAutoFit/>
          </a:bodyPr>
          <a:lstStyle/>
          <a:p>
            <a:pPr algn="ctr"/>
            <a:r>
              <a:rPr lang="en-US" dirty="0">
                <a:hlinkClick r:id="rId3"/>
              </a:rPr>
              <a:t>http://lets-explore.net/blog/2010/02/map-making-activities/</a:t>
            </a:r>
            <a:endParaRPr lang="en-US" dirty="0"/>
          </a:p>
        </p:txBody>
      </p:sp>
      <p:pic>
        <p:nvPicPr>
          <p:cNvPr id="1026" name="Picture 2" descr="C:\Users\Kate.Webber\OneDrive - State of Maine\Desktop\delaney_room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845" y="318448"/>
            <a:ext cx="7587155"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849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659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Kate.Webber\OneDrive - State of Maine\Desktop\united-states-map-with-state-nam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6" y="597108"/>
            <a:ext cx="9180852"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97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Kate.Webber\OneDrive - State of Maine\Desktop\happiest-states-in-america-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9799"/>
            <a:ext cx="9144000" cy="667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223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248308">
            <a:off x="-790893" y="-452655"/>
            <a:ext cx="7772400" cy="1470025"/>
          </a:xfrm>
        </p:spPr>
        <p:txBody>
          <a:bodyPr/>
          <a:lstStyle/>
          <a:p>
            <a:r>
              <a:rPr lang="en-US" dirty="0" smtClean="0"/>
              <a:t>Part 3: Maps as </a:t>
            </a:r>
            <a:br>
              <a:rPr lang="en-US" dirty="0" smtClean="0"/>
            </a:br>
            <a:r>
              <a:rPr lang="en-US" dirty="0" smtClean="0"/>
              <a:t>Tools for Change</a:t>
            </a:r>
            <a:endParaRPr lang="en-US" dirty="0"/>
          </a:p>
        </p:txBody>
      </p:sp>
      <p:sp>
        <p:nvSpPr>
          <p:cNvPr id="3" name="Subtitle 2"/>
          <p:cNvSpPr>
            <a:spLocks noGrp="1"/>
          </p:cNvSpPr>
          <p:nvPr>
            <p:ph type="subTitle" idx="1"/>
          </p:nvPr>
        </p:nvSpPr>
        <p:spPr>
          <a:xfrm>
            <a:off x="1295400" y="2590800"/>
            <a:ext cx="6781800" cy="3810000"/>
          </a:xfrm>
        </p:spPr>
        <p:txBody>
          <a:bodyPr>
            <a:noAutofit/>
          </a:bodyPr>
          <a:lstStyle/>
          <a:p>
            <a:pPr algn="ctr"/>
            <a:r>
              <a:rPr lang="en-US" sz="2700" b="1" dirty="0" smtClean="0"/>
              <a:t>“</a:t>
            </a:r>
            <a:r>
              <a:rPr lang="en-US" sz="3000" b="1" dirty="0"/>
              <a:t>Are political rights to be a question of geography? </a:t>
            </a:r>
            <a:r>
              <a:rPr lang="en-US" sz="2700" dirty="0"/>
              <a:t>The women of New York will be eligible to vote for the next President if the men of the Empire State are as generous-minded as the men of the West have been</a:t>
            </a:r>
            <a:r>
              <a:rPr lang="en-US" sz="2700" dirty="0" smtClean="0"/>
              <a:t>.”</a:t>
            </a:r>
            <a:endParaRPr lang="en-US" sz="2700" i="1" dirty="0" smtClean="0"/>
          </a:p>
          <a:p>
            <a:pPr algn="ctr"/>
            <a:r>
              <a:rPr lang="en-US" sz="2700" i="1" dirty="0" smtClean="0"/>
              <a:t>-</a:t>
            </a:r>
            <a:r>
              <a:rPr lang="en-US" sz="1500" i="1" dirty="0" smtClean="0"/>
              <a:t>New York State suffrage flier, 1914-1915</a:t>
            </a:r>
            <a:endParaRPr lang="en-US" sz="1500" dirty="0"/>
          </a:p>
        </p:txBody>
      </p:sp>
    </p:spTree>
    <p:extLst>
      <p:ext uri="{BB962C8B-B14F-4D97-AF65-F5344CB8AC3E}">
        <p14:creationId xmlns:p14="http://schemas.microsoft.com/office/powerpoint/2010/main" val="1440172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659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Kate.Webber\OneDrive - State of Maine\Desktop\FlorenceBrooksWhitehou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49" r="5149"/>
          <a:stretch/>
        </p:blipFill>
        <p:spPr bwMode="auto">
          <a:xfrm>
            <a:off x="1" y="308775"/>
            <a:ext cx="91440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135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659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Kate.Webber\OneDrive - State of Maine\Desktop\Celebrating-the-Ratification-by-the-Ninth-State-parade-float-in-Omaha-1912-from.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51815"/>
            <a:ext cx="9163394" cy="6629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4515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1270</TotalTime>
  <Words>484</Words>
  <Application>Microsoft Office PowerPoint</Application>
  <PresentationFormat>On-screen Show (4:3)</PresentationFormat>
  <Paragraphs>76</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Angles</vt:lpstr>
      <vt:lpstr>Image Guide  State by State: How suffragists used maps to work for equal voting rights </vt:lpstr>
      <vt:lpstr>Part 1: Sharing ideas with images</vt:lpstr>
      <vt:lpstr>PowerPoint Presentation</vt:lpstr>
      <vt:lpstr>PowerPoint Presentation</vt:lpstr>
      <vt:lpstr>PowerPoint Presentation</vt:lpstr>
      <vt:lpstr>PowerPoint Presentation</vt:lpstr>
      <vt:lpstr>Part 3: Maps as  Tools for Change</vt:lpstr>
      <vt:lpstr>PowerPoint Presentation</vt:lpstr>
      <vt:lpstr>PowerPoint Presentation</vt:lpstr>
      <vt:lpstr>PowerPoint Presentation</vt:lpstr>
      <vt:lpstr>PowerPoint Presentation</vt:lpstr>
      <vt:lpstr>PowerPoint Presentation</vt:lpstr>
      <vt:lpstr>Part 4: Analyzing the Maps</vt:lpstr>
      <vt:lpstr>Warmup Activity: Fact vs. Opinion Looking closely at images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 </vt:lpstr>
    </vt:vector>
  </TitlesOfParts>
  <Company>State of Maine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Webber, Kate</dc:creator>
  <cp:lastModifiedBy>Webber, Kate</cp:lastModifiedBy>
  <cp:revision>36</cp:revision>
  <dcterms:created xsi:type="dcterms:W3CDTF">2019-03-06T14:39:35Z</dcterms:created>
  <dcterms:modified xsi:type="dcterms:W3CDTF">2019-07-09T15:07:57Z</dcterms:modified>
</cp:coreProperties>
</file>