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7"/>
  </p:notesMasterIdLst>
  <p:sldIdLst>
    <p:sldId id="256" r:id="rId2"/>
    <p:sldId id="271" r:id="rId3"/>
    <p:sldId id="288" r:id="rId4"/>
    <p:sldId id="290" r:id="rId5"/>
    <p:sldId id="279" r:id="rId6"/>
    <p:sldId id="276" r:id="rId7"/>
    <p:sldId id="275" r:id="rId8"/>
    <p:sldId id="277" r:id="rId9"/>
    <p:sldId id="278" r:id="rId10"/>
    <p:sldId id="281" r:id="rId11"/>
    <p:sldId id="280" r:id="rId12"/>
    <p:sldId id="260" r:id="rId13"/>
    <p:sldId id="285" r:id="rId14"/>
    <p:sldId id="295" r:id="rId15"/>
    <p:sldId id="257" r:id="rId16"/>
    <p:sldId id="282" r:id="rId17"/>
    <p:sldId id="286" r:id="rId18"/>
    <p:sldId id="283" r:id="rId19"/>
    <p:sldId id="284" r:id="rId20"/>
    <p:sldId id="287" r:id="rId21"/>
    <p:sldId id="293" r:id="rId22"/>
    <p:sldId id="291" r:id="rId23"/>
    <p:sldId id="292" r:id="rId24"/>
    <p:sldId id="294" r:id="rId25"/>
    <p:sldId id="27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3" d="100"/>
          <a:sy n="63" d="100"/>
        </p:scale>
        <p:origin x="-900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BF1F0E-2ACD-41B4-BFA8-FF2359CC0D8F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E690E3-2758-4EA4-808B-39563DB0B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388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stle.com/p/what-are-wonder-womans-powers-the-superhero-has-more-than-a-golden-lasso-60024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ewsok.com/article/5526299/wonder-woman-celebrates-75-years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ewsok.com/article/5526299/wonder-woman-celebrates-75-years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http://cbldf.org/2017/03/she-changed-comics-lou-rogers-advocate-for-womens-rights/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690E3-2758-4EA4-808B-39563DB0B75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6311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http://cbldf.org/2017/03/she-changed-comics-lou-rogers-advocate-for-womens-rights/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690E3-2758-4EA4-808B-39563DB0B75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6311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http://cbldf.org/2017/03/she-changed-comics-lou-rogers-advocate-for-womens-rights/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690E3-2758-4EA4-808B-39563DB0B75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6311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690E3-2758-4EA4-808B-39563DB0B75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702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source: https://www.google.com/url?sa=i&amp;source=images&amp;cd=&amp;cad=rja&amp;uact=8&amp;ved=2ahUKEwj2rfKb4e3gAhWKTd8KHdgcAvMQjB16BAgBEAQ&amp;url=https%3A%2F%2Fwww.seniorconcerns.org%2Fscreening-for-memory-loss%2Fhungry-dog%2F&amp;psig=AOvVaw0jK_OiI2t4HGPEKeXzV7mI&amp;ust=1551970076026909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690E3-2758-4EA4-808B-39563DB0B75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5642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690E3-2758-4EA4-808B-39563DB0B75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702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690E3-2758-4EA4-808B-39563DB0B75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702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690E3-2758-4EA4-808B-39563DB0B75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8313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http://cbldf.org/2017/03/she-changed-comics-lou-rogers-advocate-for-womens-rights/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690E3-2758-4EA4-808B-39563DB0B75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6311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690E3-2758-4EA4-808B-39563DB0B75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564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Anti-suffrage cartoon in </a:t>
            </a:r>
            <a:r>
              <a:rPr lang="en-US" i="1" dirty="0" smtClean="0"/>
              <a:t>Life Magazine</a:t>
            </a:r>
            <a:r>
              <a:rPr lang="en-US" dirty="0" smtClean="0"/>
              <a:t>,</a:t>
            </a:r>
            <a:r>
              <a:rPr lang="en-US" baseline="0" dirty="0" smtClean="0"/>
              <a:t> 1913. Text reads “Militants… As they are… As they think they are… As they appear to the police and shopkeepers.”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690E3-2758-4EA4-808B-39563DB0B75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960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Gadot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2017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Wonder</a:t>
            </a:r>
            <a:r>
              <a:rPr lang="en-US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Woman </a:t>
            </a:r>
            <a:r>
              <a:rPr lang="en-US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movie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690E3-2758-4EA4-808B-39563DB0B75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343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https://www.bustle.com/p/what-are-wonder-womans-powers-the-superhero-has-more-than-a-golden-lasso-60024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690E3-2758-4EA4-808B-39563DB0B75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631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690E3-2758-4EA4-808B-39563DB0B75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343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https://newsok.com/article/5526299/wonder-woman-celebrates-75-years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690E3-2758-4EA4-808B-39563DB0B75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6311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https://newsok.com/article/5526299/wonder-woman-celebrates-75-years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690E3-2758-4EA4-808B-39563DB0B75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631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http://cbldf.org/2017/03/she-changed-comics-lou-rogers-advocate-for-womens-rights/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690E3-2758-4EA4-808B-39563DB0B75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6311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690E3-2758-4EA4-808B-39563DB0B75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343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8EA15-862B-4DB5-BE9A-5916BAA098C8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906A3-C52C-48CA-8188-D60B2D7F86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8EA15-862B-4DB5-BE9A-5916BAA098C8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906A3-C52C-48CA-8188-D60B2D7F86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8EA15-862B-4DB5-BE9A-5916BAA098C8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906A3-C52C-48CA-8188-D60B2D7F86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8EA15-862B-4DB5-BE9A-5916BAA098C8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906A3-C52C-48CA-8188-D60B2D7F86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8EA15-862B-4DB5-BE9A-5916BAA098C8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906A3-C52C-48CA-8188-D60B2D7F86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8EA15-862B-4DB5-BE9A-5916BAA098C8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906A3-C52C-48CA-8188-D60B2D7F867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8EA15-862B-4DB5-BE9A-5916BAA098C8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906A3-C52C-48CA-8188-D60B2D7F86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8EA15-862B-4DB5-BE9A-5916BAA098C8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906A3-C52C-48CA-8188-D60B2D7F86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8EA15-862B-4DB5-BE9A-5916BAA098C8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906A3-C52C-48CA-8188-D60B2D7F86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8EA15-862B-4DB5-BE9A-5916BAA098C8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E9906A3-C52C-48CA-8188-D60B2D7F86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8EA15-862B-4DB5-BE9A-5916BAA098C8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906A3-C52C-48CA-8188-D60B2D7F86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B18EA15-862B-4DB5-BE9A-5916BAA098C8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4E9906A3-C52C-48CA-8188-D60B2D7F867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209800"/>
            <a:ext cx="8534400" cy="1470025"/>
          </a:xfrm>
        </p:spPr>
        <p:txBody>
          <a:bodyPr>
            <a:noAutofit/>
          </a:bodyPr>
          <a:lstStyle/>
          <a:p>
            <a:r>
              <a:rPr lang="en-US" sz="3500" dirty="0" smtClean="0"/>
              <a:t>Image Guide</a:t>
            </a:r>
            <a:br>
              <a:rPr lang="en-US" sz="3500" dirty="0" smtClean="0"/>
            </a:br>
            <a:r>
              <a:rPr lang="en-US" sz="3500" i="1" dirty="0" smtClean="0"/>
              <a:t/>
            </a:r>
            <a:br>
              <a:rPr lang="en-US" sz="3500" i="1" dirty="0" smtClean="0"/>
            </a:br>
            <a:r>
              <a:rPr lang="en-US" sz="3500" i="1" dirty="0"/>
              <a:t>Cartooning for a </a:t>
            </a:r>
            <a:r>
              <a:rPr lang="en-US" sz="3500" i="1" dirty="0" smtClean="0"/>
              <a:t>Cause:</a:t>
            </a:r>
            <a:r>
              <a:rPr lang="en-US" sz="3500" dirty="0"/>
              <a:t/>
            </a:r>
            <a:br>
              <a:rPr lang="en-US" sz="3500" dirty="0"/>
            </a:br>
            <a:r>
              <a:rPr lang="en-US" sz="3500" i="1" dirty="0"/>
              <a:t>H</a:t>
            </a:r>
            <a:r>
              <a:rPr lang="en-US" sz="3500" i="1" dirty="0" smtClean="0"/>
              <a:t>ow Maine </a:t>
            </a:r>
            <a:r>
              <a:rPr lang="en-US" sz="3500" i="1" dirty="0"/>
              <a:t>artist Lou </a:t>
            </a:r>
            <a:r>
              <a:rPr lang="en-US" sz="3500" i="1" dirty="0" smtClean="0"/>
              <a:t>Rogers’ comics influenced </a:t>
            </a:r>
            <a:r>
              <a:rPr lang="en-US" sz="3500" i="1" dirty="0"/>
              <a:t>the nation</a:t>
            </a:r>
            <a:r>
              <a:rPr lang="en-US" sz="3500" dirty="0"/>
              <a:t/>
            </a:r>
            <a:br>
              <a:rPr lang="en-US" sz="3500" dirty="0"/>
            </a:br>
            <a:endParaRPr lang="en-US" sz="3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38600"/>
            <a:ext cx="6400800" cy="1752600"/>
          </a:xfrm>
        </p:spPr>
        <p:txBody>
          <a:bodyPr>
            <a:normAutofit/>
          </a:bodyPr>
          <a:lstStyle/>
          <a:p>
            <a:r>
              <a:rPr lang="en-US" sz="2000" b="1" i="1" dirty="0" smtClean="0"/>
              <a:t>Women’s Long Road</a:t>
            </a:r>
          </a:p>
          <a:p>
            <a:r>
              <a:rPr lang="en-US" sz="2000" dirty="0" smtClean="0"/>
              <a:t>Teacher Materials, Lesson 1</a:t>
            </a:r>
          </a:p>
          <a:p>
            <a:r>
              <a:rPr lang="en-US" sz="2000" dirty="0" smtClean="0"/>
              <a:t>Maine State Museum</a:t>
            </a:r>
          </a:p>
          <a:p>
            <a:r>
              <a:rPr lang="en-US" sz="2000" dirty="0" smtClean="0"/>
              <a:t>2019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92144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086600" cy="6096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Wonder Woman’s secret history</a:t>
            </a:r>
            <a:endParaRPr lang="en-US" sz="3000" dirty="0"/>
          </a:p>
        </p:txBody>
      </p:sp>
      <p:pic>
        <p:nvPicPr>
          <p:cNvPr id="1026" name="Picture 2" descr="C:\Users\Kate.Webber\OneDrive - State of Maine\Desktop\RogersPeters-1024x8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376" y="811305"/>
            <a:ext cx="6629400" cy="526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00100" y="6081160"/>
            <a:ext cx="3688976" cy="5840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 smtClean="0"/>
              <a:t>Women’s suffrage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 smtClean="0"/>
              <a:t>Cartoon by Lou Rogers</a:t>
            </a:r>
            <a:endParaRPr lang="en-US" sz="18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267200" y="6081160"/>
            <a:ext cx="3688976" cy="5840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 smtClean="0"/>
              <a:t>Wonder Woman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 smtClean="0"/>
              <a:t>drawing by Harry Peter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9804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609600"/>
            <a:ext cx="8458200" cy="1470025"/>
          </a:xfrm>
        </p:spPr>
        <p:txBody>
          <a:bodyPr/>
          <a:lstStyle/>
          <a:p>
            <a:r>
              <a:rPr lang="en-US" dirty="0" smtClean="0"/>
              <a:t>Part 2: Lou Rogers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514600"/>
            <a:ext cx="6781800" cy="2971800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 smtClean="0"/>
              <a:t>“</a:t>
            </a:r>
            <a:r>
              <a:rPr lang="en-US" sz="3000" dirty="0"/>
              <a:t>Editors said there were no women </a:t>
            </a:r>
            <a:r>
              <a:rPr lang="en-US" sz="3000" dirty="0" smtClean="0"/>
              <a:t>cartoonists. They </a:t>
            </a:r>
            <a:r>
              <a:rPr lang="en-US" sz="3000" dirty="0"/>
              <a:t>said women couldn’t even draw jokes. They hadn’t any </a:t>
            </a:r>
            <a:r>
              <a:rPr lang="en-US" sz="3000" dirty="0" smtClean="0"/>
              <a:t>humor.”</a:t>
            </a:r>
            <a:endParaRPr lang="en-US" sz="3000" dirty="0"/>
          </a:p>
          <a:p>
            <a:r>
              <a:rPr lang="en-US" i="1" dirty="0" smtClean="0"/>
              <a:t> </a:t>
            </a:r>
          </a:p>
          <a:p>
            <a:pPr algn="r"/>
            <a:r>
              <a:rPr lang="en-US" sz="2200" i="1" dirty="0" smtClean="0"/>
              <a:t>-</a:t>
            </a:r>
            <a:r>
              <a:rPr lang="en-US" sz="2200" dirty="0" smtClean="0"/>
              <a:t>Friend of Lou Rogers, </a:t>
            </a:r>
            <a:r>
              <a:rPr lang="en-US" sz="2200" i="1" dirty="0" smtClean="0"/>
              <a:t>Lewiston Daily Sun, </a:t>
            </a:r>
            <a:r>
              <a:rPr lang="en-US" sz="2200" dirty="0" smtClean="0"/>
              <a:t>1924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655797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659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5896" y="914400"/>
            <a:ext cx="4114800" cy="7350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bg1"/>
                </a:solidFill>
              </a:rPr>
              <a:t>Political cartoons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79059" y="304800"/>
            <a:ext cx="7585881" cy="762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200" i="1" dirty="0" smtClean="0">
                <a:solidFill>
                  <a:schemeClr val="bg1"/>
                </a:solidFill>
              </a:rPr>
              <a:t>Let’s take a quick break to figure out the difference</a:t>
            </a:r>
            <a:endParaRPr lang="en-US" sz="2200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495800" y="1066800"/>
            <a:ext cx="0" cy="57912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C:\Users\Kate.Webber\OneDrive - State of Maine\Desktop\Benjamin_Franklin_-_Join_or_Di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96" y="1828800"/>
            <a:ext cx="3831312" cy="276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ate.Webber\OneDrive - State of Maine\Desktop\maxresdefault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8" r="8252"/>
          <a:stretch/>
        </p:blipFill>
        <p:spPr bwMode="auto">
          <a:xfrm>
            <a:off x="4634037" y="1828800"/>
            <a:ext cx="4357563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143870" y="4953000"/>
            <a:ext cx="4055363" cy="1524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>
                <a:solidFill>
                  <a:schemeClr val="bg1"/>
                </a:solidFill>
              </a:rPr>
              <a:t>Single panel</a:t>
            </a:r>
          </a:p>
          <a:p>
            <a:r>
              <a:rPr lang="en-US" sz="2200" dirty="0" smtClean="0">
                <a:solidFill>
                  <a:schemeClr val="bg1"/>
                </a:solidFill>
              </a:rPr>
              <a:t>One-time story with a temporary character or subject</a:t>
            </a:r>
          </a:p>
          <a:p>
            <a:r>
              <a:rPr lang="en-US" sz="2200" dirty="0" smtClean="0">
                <a:solidFill>
                  <a:schemeClr val="bg1"/>
                </a:solidFill>
              </a:rPr>
              <a:t>Carry a message about the world, often with humor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4723099" y="4956412"/>
            <a:ext cx="4055363" cy="1524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>
                <a:solidFill>
                  <a:schemeClr val="bg1"/>
                </a:solidFill>
              </a:rPr>
              <a:t>Often have multiple panels</a:t>
            </a:r>
          </a:p>
          <a:p>
            <a:r>
              <a:rPr lang="en-US" sz="2200" dirty="0" smtClean="0">
                <a:solidFill>
                  <a:schemeClr val="bg1"/>
                </a:solidFill>
              </a:rPr>
              <a:t>Often follows the same characters from week to week</a:t>
            </a:r>
          </a:p>
          <a:p>
            <a:r>
              <a:rPr lang="en-US" sz="2200" dirty="0" smtClean="0">
                <a:solidFill>
                  <a:schemeClr val="bg1"/>
                </a:solidFill>
              </a:rPr>
              <a:t>Sometimes have a message but humor is usually the main point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616643" y="914400"/>
            <a:ext cx="4343400" cy="7350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bg1"/>
                </a:solidFill>
              </a:rPr>
              <a:t>Comics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817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447800"/>
            <a:ext cx="8458200" cy="1470025"/>
          </a:xfrm>
        </p:spPr>
        <p:txBody>
          <a:bodyPr/>
          <a:lstStyle/>
          <a:p>
            <a:r>
              <a:rPr lang="en-US" dirty="0" smtClean="0"/>
              <a:t>Part 3: </a:t>
            </a:r>
            <a:r>
              <a:rPr lang="en-US" dirty="0"/>
              <a:t>The Power of Symbols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7467600" cy="29718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Symbol (Noun):a </a:t>
            </a:r>
            <a:r>
              <a:rPr lang="en-US" sz="3000" dirty="0"/>
              <a:t>thing that represents or stands for something else, especially a material object representing something abstract.</a:t>
            </a:r>
          </a:p>
        </p:txBody>
      </p:sp>
    </p:spTree>
    <p:extLst>
      <p:ext uri="{BB962C8B-B14F-4D97-AF65-F5344CB8AC3E}">
        <p14:creationId xmlns:p14="http://schemas.microsoft.com/office/powerpoint/2010/main" val="491875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447800"/>
            <a:ext cx="8458200" cy="1470025"/>
          </a:xfrm>
        </p:spPr>
        <p:txBody>
          <a:bodyPr/>
          <a:lstStyle/>
          <a:p>
            <a:r>
              <a:rPr lang="en-US" dirty="0" smtClean="0"/>
              <a:t>Part 4: Image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7467600" cy="29718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Learning to use Observation and interpretation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79618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ate.Webber\OneDrive - State of Maine\Desktop\funny-wet-cats-3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7" r="-754"/>
          <a:stretch/>
        </p:blipFill>
        <p:spPr bwMode="auto">
          <a:xfrm>
            <a:off x="0" y="1295400"/>
            <a:ext cx="9228086" cy="528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381000"/>
            <a:ext cx="8000999" cy="143805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 b="1" dirty="0" smtClean="0"/>
              <a:t>Warmup Activity: </a:t>
            </a:r>
            <a:r>
              <a:rPr lang="en-US" sz="2500" b="1" i="1" dirty="0" smtClean="0"/>
              <a:t>What do you see? 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424355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Observation vs. Interpretation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/>
          </a:bodyPr>
          <a:lstStyle/>
          <a:p>
            <a:r>
              <a:rPr lang="en-US" sz="2500" b="0" dirty="0" smtClean="0"/>
              <a:t>An </a:t>
            </a:r>
            <a:r>
              <a:rPr lang="en-US" sz="2500" dirty="0"/>
              <a:t>observation </a:t>
            </a:r>
            <a:r>
              <a:rPr lang="en-US" sz="2500" b="0" dirty="0"/>
              <a:t>is a basic description of what you see, like a list of the objects and </a:t>
            </a:r>
            <a:r>
              <a:rPr lang="en-US" sz="2500" b="0" dirty="0" smtClean="0"/>
              <a:t>factual details </a:t>
            </a:r>
            <a:r>
              <a:rPr lang="en-US" sz="2500" b="0" dirty="0"/>
              <a:t>in the image. </a:t>
            </a:r>
            <a:endParaRPr lang="en-US" sz="2500" b="0" dirty="0" smtClean="0"/>
          </a:p>
          <a:p>
            <a:endParaRPr lang="en-US" sz="2500" b="0" dirty="0" smtClean="0"/>
          </a:p>
          <a:p>
            <a:r>
              <a:rPr lang="en-US" sz="2500" b="0" dirty="0" smtClean="0"/>
              <a:t>An </a:t>
            </a:r>
            <a:r>
              <a:rPr lang="en-US" sz="2500" dirty="0"/>
              <a:t>interpretation</a:t>
            </a:r>
            <a:r>
              <a:rPr lang="en-US" sz="2500" b="0" dirty="0"/>
              <a:t> is a reflection on what the image means and </a:t>
            </a:r>
            <a:r>
              <a:rPr lang="en-US" sz="2500" b="0" dirty="0" smtClean="0"/>
              <a:t>the relationships </a:t>
            </a:r>
            <a:r>
              <a:rPr lang="en-US" sz="2500" b="0" dirty="0"/>
              <a:t>between the </a:t>
            </a:r>
            <a:r>
              <a:rPr lang="en-US" sz="2500" b="0" dirty="0" smtClean="0"/>
              <a:t>things in </a:t>
            </a:r>
            <a:r>
              <a:rPr lang="en-US" sz="2500" b="0" dirty="0"/>
              <a:t>the </a:t>
            </a:r>
            <a:r>
              <a:rPr lang="en-US" sz="2500" b="0" dirty="0" smtClean="0"/>
              <a:t>image. It includes what </a:t>
            </a:r>
            <a:r>
              <a:rPr lang="en-US" sz="2500" b="0" dirty="0"/>
              <a:t>you think is happening and why. </a:t>
            </a:r>
            <a:r>
              <a:rPr lang="en-US" sz="2500" b="0" dirty="0" smtClean="0"/>
              <a:t>Use evidence from the image to back up your interpretation. </a:t>
            </a:r>
            <a:endParaRPr lang="en-US" sz="2500" b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5500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992633"/>
            <a:ext cx="9144000" cy="1865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C:\Users\Kate.Webber\OneDrive - State of Maine\Desktop\funny-wet-cats-3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7" r="-754"/>
          <a:stretch/>
        </p:blipFill>
        <p:spPr bwMode="auto">
          <a:xfrm>
            <a:off x="0" y="1295400"/>
            <a:ext cx="9228086" cy="528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953000" y="238343"/>
            <a:ext cx="3657599" cy="143805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 b="1" dirty="0" smtClean="0"/>
              <a:t>1</a:t>
            </a:r>
            <a:r>
              <a:rPr lang="en-US" sz="2800" b="1" dirty="0" smtClean="0"/>
              <a:t>. Observation </a:t>
            </a:r>
          </a:p>
          <a:p>
            <a:r>
              <a:rPr lang="en-US" sz="2800" b="1" i="1" dirty="0" smtClean="0"/>
              <a:t>Fact</a:t>
            </a:r>
          </a:p>
          <a:p>
            <a:r>
              <a:rPr lang="en-US" sz="2800" b="1" dirty="0" smtClean="0"/>
              <a:t>Describe what you see 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 smtClean="0"/>
              <a:t>2. Interpretation</a:t>
            </a:r>
          </a:p>
          <a:p>
            <a:r>
              <a:rPr lang="en-US" sz="2800" b="1" i="1" dirty="0" smtClean="0"/>
              <a:t>Opinion</a:t>
            </a:r>
          </a:p>
          <a:p>
            <a:r>
              <a:rPr lang="en-US" sz="2800" b="1" dirty="0" smtClean="0"/>
              <a:t>Reflect on what you see (remember to explain your evidence!)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8850396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ate.Webber\OneDrive - State of Maine\Desktop\funny-wet-cats-3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38" r="-754"/>
          <a:stretch/>
        </p:blipFill>
        <p:spPr bwMode="auto">
          <a:xfrm>
            <a:off x="-152400" y="643272"/>
            <a:ext cx="9372600" cy="434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230875" y="271571"/>
            <a:ext cx="3581400" cy="143805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 b="1" dirty="0" smtClean="0"/>
              <a:t>1</a:t>
            </a:r>
            <a:r>
              <a:rPr lang="en-US" sz="2800" b="1" dirty="0" smtClean="0"/>
              <a:t>. Observations</a:t>
            </a:r>
          </a:p>
          <a:p>
            <a:r>
              <a:rPr lang="en-US" sz="1800" b="1" dirty="0" smtClean="0"/>
              <a:t>There is a gray cat</a:t>
            </a:r>
          </a:p>
          <a:p>
            <a:r>
              <a:rPr lang="en-US" sz="1800" b="1" dirty="0" smtClean="0"/>
              <a:t>There is a faucet</a:t>
            </a:r>
          </a:p>
          <a:p>
            <a:r>
              <a:rPr lang="en-US" sz="1800" b="1" dirty="0" smtClean="0"/>
              <a:t>There is a towel on the cat</a:t>
            </a:r>
          </a:p>
          <a:p>
            <a:r>
              <a:rPr lang="en-US" sz="1800" b="1" dirty="0" smtClean="0"/>
              <a:t>Its fur looks matted and wet</a:t>
            </a:r>
          </a:p>
          <a:p>
            <a:pPr marL="0" indent="0">
              <a:buNone/>
            </a:pPr>
            <a:endParaRPr lang="en-US" sz="2800" b="1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419600" y="152399"/>
            <a:ext cx="4505467" cy="98174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4500" b="1" dirty="0" smtClean="0"/>
              <a:t>LET’S GO OVER   IT TOGETHER! 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4992633"/>
            <a:ext cx="9144000" cy="1865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60445" y="4038600"/>
            <a:ext cx="8077200" cy="143805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smtClean="0"/>
              <a:t>2. Interpretation</a:t>
            </a:r>
          </a:p>
          <a:p>
            <a:r>
              <a:rPr lang="en-US" sz="1800" b="1" dirty="0" smtClean="0"/>
              <a:t>The cat looks like it has just had a bath because it is in a tub and has wet fur.</a:t>
            </a:r>
          </a:p>
          <a:p>
            <a:r>
              <a:rPr lang="en-US" sz="1800" b="1" dirty="0" smtClean="0"/>
              <a:t>Someone is probably in the process of drying the cat because we see a towel.</a:t>
            </a:r>
          </a:p>
          <a:p>
            <a:r>
              <a:rPr lang="en-US" sz="1800" b="1" dirty="0" smtClean="0"/>
              <a:t>The cat looks unhappy because of its facial expression (angry eyes) and the fact that cats usually don’t like water. </a:t>
            </a:r>
          </a:p>
          <a:p>
            <a:r>
              <a:rPr lang="en-US" sz="1800" b="1" dirty="0" smtClean="0"/>
              <a:t>This cat is probably someone’s pet because it is inside a home and must be pretty tame or no one would dare try to give it a bath. 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9636347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Kate.Webber\OneDrive - State of Maine\Desktop\duck-chasing-little-gir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47" y="0"/>
            <a:ext cx="9177361" cy="688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75397" y="152400"/>
            <a:ext cx="82296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solidFill>
                  <a:schemeClr val="bg1"/>
                </a:solidFill>
              </a:rPr>
              <a:t>Practice Image Analysis: </a:t>
            </a:r>
            <a:r>
              <a:rPr lang="en-US" sz="3000" i="1" dirty="0" smtClean="0">
                <a:solidFill>
                  <a:schemeClr val="bg1"/>
                </a:solidFill>
              </a:rPr>
              <a:t>What do you see? </a:t>
            </a:r>
            <a:endParaRPr lang="en-US" sz="3000" i="1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486401" y="746760"/>
            <a:ext cx="3657599" cy="143805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r>
              <a:rPr lang="en-US" sz="2800" b="1" dirty="0" smtClean="0">
                <a:solidFill>
                  <a:schemeClr val="bg1"/>
                </a:solidFill>
              </a:rPr>
              <a:t>Observations </a:t>
            </a:r>
          </a:p>
          <a:p>
            <a:pPr marL="0" indent="0">
              <a:buNone/>
            </a:pPr>
            <a:r>
              <a:rPr lang="en-US" sz="2400" b="1" i="1" dirty="0" smtClean="0">
                <a:solidFill>
                  <a:schemeClr val="bg1"/>
                </a:solidFill>
              </a:rPr>
              <a:t>(Fact)</a:t>
            </a:r>
            <a:endParaRPr lang="en-US" sz="2400" b="1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2. Interpretations</a:t>
            </a:r>
          </a:p>
          <a:p>
            <a:pPr marL="0" indent="0">
              <a:buNone/>
            </a:pPr>
            <a:r>
              <a:rPr lang="en-US" sz="2400" b="1" i="1" dirty="0" smtClean="0">
                <a:solidFill>
                  <a:schemeClr val="bg1"/>
                </a:solidFill>
              </a:rPr>
              <a:t>(Opinion)</a:t>
            </a:r>
          </a:p>
        </p:txBody>
      </p:sp>
    </p:spTree>
    <p:extLst>
      <p:ext uri="{BB962C8B-B14F-4D97-AF65-F5344CB8AC3E}">
        <p14:creationId xmlns:p14="http://schemas.microsoft.com/office/powerpoint/2010/main" val="1269420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905000"/>
            <a:ext cx="8458200" cy="1470025"/>
          </a:xfrm>
        </p:spPr>
        <p:txBody>
          <a:bodyPr/>
          <a:lstStyle/>
          <a:p>
            <a:r>
              <a:rPr lang="en-US" dirty="0" smtClean="0"/>
              <a:t>Part 1: Introduction to Cartoons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1794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447800"/>
            <a:ext cx="8458200" cy="1470025"/>
          </a:xfrm>
        </p:spPr>
        <p:txBody>
          <a:bodyPr/>
          <a:lstStyle/>
          <a:p>
            <a:r>
              <a:rPr lang="en-US" dirty="0" smtClean="0"/>
              <a:t>Part 5: Cartoon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7467600" cy="29718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Tips and techniques to understand political cartoons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080959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992633"/>
            <a:ext cx="9144000" cy="1865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F:\Suffrage Exhibit\Teaching Materials\Lesson Plans\Cartoons\Cartoon images\Judge 11-23-19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581" y="298692"/>
            <a:ext cx="3652838" cy="655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3429000" cy="548640"/>
          </a:xfrm>
        </p:spPr>
        <p:txBody>
          <a:bodyPr/>
          <a:lstStyle/>
          <a:p>
            <a:r>
              <a:rPr lang="en-US" sz="2000" dirty="0" smtClean="0"/>
              <a:t>Analyzing Lou Rogers’ Cartoons</a:t>
            </a:r>
            <a:endParaRPr lang="en-US"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381000" y="1066800"/>
            <a:ext cx="46482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/>
              <a:t>Let’s Try One Together! </a:t>
            </a:r>
            <a:endParaRPr lang="en-US" sz="3000" i="1" dirty="0"/>
          </a:p>
        </p:txBody>
      </p:sp>
    </p:spTree>
    <p:extLst>
      <p:ext uri="{BB962C8B-B14F-4D97-AF65-F5344CB8AC3E}">
        <p14:creationId xmlns:p14="http://schemas.microsoft.com/office/powerpoint/2010/main" val="6629671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992633"/>
            <a:ext cx="9144000" cy="1865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F:\Suffrage Exhibit\Teaching Materials\Lesson Plans\Cartoons\Cartoon images\BCR_1919-May_p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6041"/>
            <a:ext cx="6477000" cy="6574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3429000" cy="548640"/>
          </a:xfrm>
        </p:spPr>
        <p:txBody>
          <a:bodyPr/>
          <a:lstStyle/>
          <a:p>
            <a:r>
              <a:rPr lang="en-US" sz="2000" dirty="0" smtClean="0"/>
              <a:t>Analyzing Lou Rogers’ Cartoons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488569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992633"/>
            <a:ext cx="9144000" cy="1865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F:\Suffrage Exhibit\Teaching Materials\Lesson Plans\Cartoons\Cartoon images\Judge 4-12-19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8599"/>
            <a:ext cx="5181600" cy="659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3429000" cy="548640"/>
          </a:xfrm>
        </p:spPr>
        <p:txBody>
          <a:bodyPr/>
          <a:lstStyle/>
          <a:p>
            <a:r>
              <a:rPr lang="en-US" sz="2000" dirty="0" smtClean="0"/>
              <a:t>Analyzing Lou Rogers’ Cartoons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656884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992633"/>
            <a:ext cx="9144000" cy="1865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9" name="Picture 3" descr="F:\Suffrage Exhibit\Teaching Materials\Lesson Plans\Cartoons\Cartoon images\Rogers_the_Growlers_1913-864x102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0" t="17541" r="5839" b="2703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3429000" cy="548640"/>
          </a:xfrm>
          <a:solidFill>
            <a:schemeClr val="bg1"/>
          </a:solidFill>
        </p:spPr>
        <p:txBody>
          <a:bodyPr/>
          <a:lstStyle/>
          <a:p>
            <a:r>
              <a:rPr lang="en-US" sz="2000" dirty="0" smtClean="0"/>
              <a:t>Analyzing Lou Rogers’ Cartoons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851198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Reflection Questions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229600" cy="4525963"/>
          </a:xfrm>
        </p:spPr>
        <p:txBody>
          <a:bodyPr>
            <a:normAutofit/>
          </a:bodyPr>
          <a:lstStyle/>
          <a:p>
            <a:pPr lvl="1"/>
            <a:r>
              <a:rPr lang="en-US" sz="2000" dirty="0"/>
              <a:t>What can a cartoon tell us about a time period, place, a people, or the intent of the creator? </a:t>
            </a:r>
          </a:p>
          <a:p>
            <a:pPr lvl="1"/>
            <a:r>
              <a:rPr lang="en-US" sz="2000" dirty="0"/>
              <a:t>How are images and symbols used to influence individuals and society? </a:t>
            </a:r>
          </a:p>
          <a:p>
            <a:pPr lvl="1"/>
            <a:r>
              <a:rPr lang="en-US" sz="2000" dirty="0"/>
              <a:t>How can </a:t>
            </a:r>
            <a:r>
              <a:rPr lang="en-US" sz="2000" dirty="0" smtClean="0"/>
              <a:t>you use evidence to </a:t>
            </a:r>
            <a:r>
              <a:rPr lang="en-US" sz="2000" dirty="0"/>
              <a:t>support an argument about an image?</a:t>
            </a:r>
          </a:p>
          <a:p>
            <a:pPr lvl="1"/>
            <a:r>
              <a:rPr lang="en-US" sz="2000" dirty="0"/>
              <a:t>What is the difference between observation and interpretation?</a:t>
            </a:r>
          </a:p>
          <a:p>
            <a:pPr lvl="1"/>
            <a:r>
              <a:rPr lang="en-US" sz="2000" dirty="0"/>
              <a:t>What persuasive techniques are used in political cartoons? </a:t>
            </a:r>
          </a:p>
          <a:p>
            <a:pPr lvl="1"/>
            <a:r>
              <a:rPr lang="en-US" sz="2000" dirty="0" smtClean="0"/>
              <a:t>How and why did </a:t>
            </a:r>
            <a:r>
              <a:rPr lang="en-US" sz="2000" dirty="0"/>
              <a:t>political cartoons contribute to </a:t>
            </a:r>
            <a:r>
              <a:rPr lang="en-US" sz="2000"/>
              <a:t>the </a:t>
            </a:r>
            <a:r>
              <a:rPr lang="en-US" sz="2000" smtClean="0"/>
              <a:t>women’s </a:t>
            </a:r>
            <a:r>
              <a:rPr lang="en-US" sz="2000" dirty="0"/>
              <a:t>suffrage movement?  </a:t>
            </a:r>
          </a:p>
        </p:txBody>
      </p:sp>
    </p:spTree>
    <p:extLst>
      <p:ext uri="{BB962C8B-B14F-4D97-AF65-F5344CB8AC3E}">
        <p14:creationId xmlns:p14="http://schemas.microsoft.com/office/powerpoint/2010/main" val="3677317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2133600" cy="2302986"/>
          </a:xfrm>
        </p:spPr>
        <p:txBody>
          <a:bodyPr/>
          <a:lstStyle/>
          <a:p>
            <a:r>
              <a:rPr lang="en-US" dirty="0" smtClean="0"/>
              <a:t>Sharing messages using images, 1913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4992633"/>
            <a:ext cx="9144000" cy="1865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2286000" y="100084"/>
            <a:ext cx="5042848" cy="6781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85495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520940" cy="548640"/>
          </a:xfrm>
        </p:spPr>
        <p:txBody>
          <a:bodyPr/>
          <a:lstStyle/>
          <a:p>
            <a:r>
              <a:rPr lang="en-US" dirty="0" smtClean="0"/>
              <a:t>Sharing messages with images today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4992633"/>
            <a:ext cx="9144000" cy="1865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F:\Suffrage Exhibit\Teaching Materials\Lesson Plans\Cartoons\Cartoon images\Facebook-f86d3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11" y="992652"/>
            <a:ext cx="8027378" cy="561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54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659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F:\Suffrage Exhibit\Teaching Materials\Lesson Plans\Cartoons\Cartoon images\gal-gadot-wonder-woman-today-tease-4-180613_711673b7dd891415a88be754436ae23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4" r="10776"/>
          <a:stretch/>
        </p:blipFill>
        <p:spPr bwMode="auto">
          <a:xfrm>
            <a:off x="0" y="308775"/>
            <a:ext cx="91440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09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0"/>
            <a:ext cx="8458200" cy="1470025"/>
          </a:xfrm>
        </p:spPr>
        <p:txBody>
          <a:bodyPr/>
          <a:lstStyle/>
          <a:p>
            <a:pPr algn="l"/>
            <a:r>
              <a:rPr lang="en-US" dirty="0" smtClean="0"/>
              <a:t>Who is Wonder Woman?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600200"/>
            <a:ext cx="6781800" cy="48006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Super Powers: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superhuman </a:t>
            </a:r>
            <a:r>
              <a:rPr lang="en-US" sz="2400" dirty="0">
                <a:solidFill>
                  <a:schemeClr val="tx1"/>
                </a:solidFill>
              </a:rPr>
              <a:t>strength and </a:t>
            </a:r>
            <a:r>
              <a:rPr lang="en-US" sz="2400" dirty="0" smtClean="0">
                <a:solidFill>
                  <a:schemeClr val="tx1"/>
                </a:solidFill>
              </a:rPr>
              <a:t>durability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the </a:t>
            </a:r>
            <a:r>
              <a:rPr lang="en-US" sz="2400" dirty="0">
                <a:solidFill>
                  <a:schemeClr val="tx1"/>
                </a:solidFill>
              </a:rPr>
              <a:t>power of </a:t>
            </a:r>
            <a:r>
              <a:rPr lang="en-US" sz="2400" dirty="0" smtClean="0">
                <a:solidFill>
                  <a:schemeClr val="tx1"/>
                </a:solidFill>
              </a:rPr>
              <a:t>flight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superhuman </a:t>
            </a:r>
            <a:r>
              <a:rPr lang="en-US" sz="2400" dirty="0">
                <a:solidFill>
                  <a:schemeClr val="tx1"/>
                </a:solidFill>
              </a:rPr>
              <a:t>speed, reflexes, and </a:t>
            </a:r>
            <a:r>
              <a:rPr lang="en-US" sz="2400" dirty="0" smtClean="0">
                <a:solidFill>
                  <a:schemeClr val="tx1"/>
                </a:solidFill>
              </a:rPr>
              <a:t>agility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enhanced </a:t>
            </a:r>
            <a:r>
              <a:rPr lang="en-US" sz="2400" dirty="0">
                <a:solidFill>
                  <a:schemeClr val="tx1"/>
                </a:solidFill>
              </a:rPr>
              <a:t>senses, including smell, vision, and hearing. 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l"/>
            <a:endParaRPr lang="en-US" sz="2400" dirty="0">
              <a:solidFill>
                <a:schemeClr val="tx1"/>
              </a:solidFill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Primary weapon: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The Lasso of Truth, which makes people obey and tell the truth</a:t>
            </a:r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Kate.Webber\OneDrive - State of Maine\Desktop\wonder_woman_classic_logo_classic_round_sticker-r7a91b2a0ce7745e79bf32237dc077fd0_v9waf_8byvr_54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9" t="11283" r="11325" b="11632"/>
          <a:stretch/>
        </p:blipFill>
        <p:spPr bwMode="auto">
          <a:xfrm>
            <a:off x="7086600" y="916675"/>
            <a:ext cx="1699146" cy="1699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49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659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C:\Users\Kate.Webber\OneDrive - State of Maine\Desktop\49073_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99" y="838200"/>
            <a:ext cx="8822531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51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292" y="-457200"/>
            <a:ext cx="8458200" cy="1470025"/>
          </a:xfrm>
        </p:spPr>
        <p:txBody>
          <a:bodyPr/>
          <a:lstStyle/>
          <a:p>
            <a:pPr algn="l"/>
            <a:r>
              <a:rPr lang="en-US" dirty="0" smtClean="0"/>
              <a:t>Why does she matter?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192" y="1371600"/>
            <a:ext cx="7315201" cy="4800600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Wonder Woman is the         </a:t>
            </a:r>
            <a:r>
              <a:rPr lang="en-US" sz="2400" dirty="0" smtClean="0"/>
              <a:t>Wo</a:t>
            </a:r>
            <a:r>
              <a:rPr lang="en-US" sz="2400" dirty="0" smtClean="0">
                <a:solidFill>
                  <a:schemeClr val="tx1"/>
                </a:solidFill>
              </a:rPr>
              <a:t>rld’s most famous superheroine</a:t>
            </a: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Only female superhero to be continuously published in comics since her first appearance in 1941</a:t>
            </a: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In 2016</a:t>
            </a:r>
            <a:r>
              <a:rPr lang="en-US" sz="2400" dirty="0">
                <a:solidFill>
                  <a:schemeClr val="tx1"/>
                </a:solidFill>
              </a:rPr>
              <a:t>, the United Nations designated Wonder Woman as the </a:t>
            </a:r>
            <a:r>
              <a:rPr lang="en-US" sz="2400" b="1" dirty="0">
                <a:solidFill>
                  <a:schemeClr val="tx1"/>
                </a:solidFill>
              </a:rPr>
              <a:t>UN Honorary Ambassador for the Empowerment of Women and Girls </a:t>
            </a:r>
            <a:endParaRPr lang="en-US" sz="2400" b="1" dirty="0" smtClean="0">
              <a:solidFill>
                <a:schemeClr val="tx1"/>
              </a:solidFill>
            </a:endParaRPr>
          </a:p>
        </p:txBody>
      </p:sp>
      <p:pic>
        <p:nvPicPr>
          <p:cNvPr id="4" name="Picture 2" descr="C:\Users\Kate.Webber\OneDrive - State of Maine\Desktop\wonder_woman_classic_logo_classic_round_sticker-r7a91b2a0ce7745e79bf32237dc077fd0_v9waf_8byvr_54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9" t="11283" r="11325" b="11632"/>
          <a:stretch/>
        </p:blipFill>
        <p:spPr bwMode="auto">
          <a:xfrm>
            <a:off x="6096000" y="396240"/>
            <a:ext cx="2286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67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-152400"/>
            <a:ext cx="8458200" cy="1470025"/>
          </a:xfrm>
        </p:spPr>
        <p:txBody>
          <a:bodyPr/>
          <a:lstStyle/>
          <a:p>
            <a:pPr algn="l"/>
            <a:r>
              <a:rPr lang="en-US" dirty="0" smtClean="0"/>
              <a:t>Why does she matter?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58988" y="1524000"/>
            <a:ext cx="4823012" cy="4800600"/>
          </a:xfrm>
        </p:spPr>
        <p:txBody>
          <a:bodyPr>
            <a:normAutofit fontScale="85000" lnSpcReduction="10000"/>
          </a:bodyPr>
          <a:lstStyle/>
          <a:p>
            <a:pPr algn="r"/>
            <a:r>
              <a:rPr lang="en-US" sz="2500" dirty="0">
                <a:solidFill>
                  <a:schemeClr val="tx1"/>
                </a:solidFill>
              </a:rPr>
              <a:t>“The greatest honor and responsibility of playing Wonder Woman was serving as a role model for fans around the world, particularly </a:t>
            </a:r>
            <a:r>
              <a:rPr lang="en-US" sz="2500" dirty="0" smtClean="0">
                <a:solidFill>
                  <a:schemeClr val="tx1"/>
                </a:solidFill>
              </a:rPr>
              <a:t>girls. I've </a:t>
            </a:r>
            <a:r>
              <a:rPr lang="en-US" sz="2500" dirty="0">
                <a:solidFill>
                  <a:schemeClr val="tx1"/>
                </a:solidFill>
              </a:rPr>
              <a:t>seen firsthand how a powerful yet compassionate superhero can inspire women to believe in themselves and men to support </a:t>
            </a:r>
            <a:r>
              <a:rPr lang="en-US" sz="2500" dirty="0" smtClean="0">
                <a:solidFill>
                  <a:schemeClr val="tx1"/>
                </a:solidFill>
              </a:rPr>
              <a:t>equality.”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-</a:t>
            </a:r>
            <a:r>
              <a:rPr lang="en-US" sz="2000" dirty="0" smtClean="0">
                <a:solidFill>
                  <a:schemeClr val="tx1"/>
                </a:solidFill>
              </a:rPr>
              <a:t>Linda Carter, Actress who played Wonder Woman in the 1970’s TV series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Kate.Webber\OneDrive - State of Maine\Desktop\220px-Lynda_Carter_Wonder_Wom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3228324" cy="472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40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1274</TotalTime>
  <Words>803</Words>
  <Application>Microsoft Office PowerPoint</Application>
  <PresentationFormat>On-screen Show (4:3)</PresentationFormat>
  <Paragraphs>119</Paragraphs>
  <Slides>25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Angles</vt:lpstr>
      <vt:lpstr>Image Guide  Cartooning for a Cause: How Maine artist Lou Rogers’ comics influenced the nation </vt:lpstr>
      <vt:lpstr>Part 1: Introduction to Cartoons</vt:lpstr>
      <vt:lpstr>Sharing messages using images, 1913</vt:lpstr>
      <vt:lpstr>Sharing messages with images today</vt:lpstr>
      <vt:lpstr>PowerPoint Presentation</vt:lpstr>
      <vt:lpstr>Who is Wonder Woman? </vt:lpstr>
      <vt:lpstr>PowerPoint Presentation</vt:lpstr>
      <vt:lpstr>Why does she matter? </vt:lpstr>
      <vt:lpstr>Why does she matter? </vt:lpstr>
      <vt:lpstr>Wonder Woman’s secret history</vt:lpstr>
      <vt:lpstr>Part 2: Lou Rogers</vt:lpstr>
      <vt:lpstr>PowerPoint Presentation</vt:lpstr>
      <vt:lpstr>Part 3: The Power of Symbols</vt:lpstr>
      <vt:lpstr>Part 4: Image Analysis</vt:lpstr>
      <vt:lpstr>PowerPoint Presentation</vt:lpstr>
      <vt:lpstr>Observation vs. Interpretation </vt:lpstr>
      <vt:lpstr>PowerPoint Presentation</vt:lpstr>
      <vt:lpstr>PowerPoint Presentation</vt:lpstr>
      <vt:lpstr>PowerPoint Presentation</vt:lpstr>
      <vt:lpstr>Part 5: Cartoon Analysis</vt:lpstr>
      <vt:lpstr>Analyzing Lou Rogers’ Cartoons</vt:lpstr>
      <vt:lpstr>Analyzing Lou Rogers’ Cartoons</vt:lpstr>
      <vt:lpstr>Analyzing Lou Rogers’ Cartoons</vt:lpstr>
      <vt:lpstr>Analyzing Lou Rogers’ Cartoons</vt:lpstr>
      <vt:lpstr>Reflection Questions </vt:lpstr>
    </vt:vector>
  </TitlesOfParts>
  <Company>State of Maine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Webber, Kate</dc:creator>
  <cp:lastModifiedBy>Webber, Kate</cp:lastModifiedBy>
  <cp:revision>58</cp:revision>
  <dcterms:created xsi:type="dcterms:W3CDTF">2019-03-06T14:39:35Z</dcterms:created>
  <dcterms:modified xsi:type="dcterms:W3CDTF">2019-06-24T19:28:32Z</dcterms:modified>
</cp:coreProperties>
</file>